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5" r:id="rId2"/>
    <p:sldId id="267" r:id="rId3"/>
    <p:sldId id="265" r:id="rId4"/>
    <p:sldId id="266" r:id="rId5"/>
    <p:sldId id="256" r:id="rId6"/>
    <p:sldId id="268" r:id="rId7"/>
    <p:sldId id="257" r:id="rId8"/>
    <p:sldId id="269" r:id="rId9"/>
    <p:sldId id="259" r:id="rId10"/>
    <p:sldId id="271" r:id="rId11"/>
    <p:sldId id="276" r:id="rId12"/>
    <p:sldId id="277" r:id="rId13"/>
    <p:sldId id="279" r:id="rId14"/>
    <p:sldId id="272" r:id="rId15"/>
    <p:sldId id="274" r:id="rId16"/>
    <p:sldId id="275" r:id="rId17"/>
    <p:sldId id="260" r:id="rId18"/>
    <p:sldId id="261" r:id="rId19"/>
    <p:sldId id="281" r:id="rId20"/>
    <p:sldId id="262" r:id="rId21"/>
    <p:sldId id="286"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Untitled Section" id="{EED6A0B3-1B2B-4522-84D2-AFFB62FF02E8}">
          <p14:sldIdLst>
            <p14:sldId id="285"/>
            <p14:sldId id="267"/>
            <p14:sldId id="265"/>
            <p14:sldId id="266"/>
            <p14:sldId id="256"/>
            <p14:sldId id="268"/>
            <p14:sldId id="257"/>
            <p14:sldId id="269"/>
            <p14:sldId id="259"/>
            <p14:sldId id="271"/>
            <p14:sldId id="276"/>
            <p14:sldId id="277"/>
            <p14:sldId id="279"/>
            <p14:sldId id="272"/>
            <p14:sldId id="274"/>
            <p14:sldId id="275"/>
            <p14:sldId id="260"/>
            <p14:sldId id="261"/>
            <p14:sldId id="281"/>
            <p14:sldId id="262"/>
            <p14:sldId id="286"/>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dmin" initials="A" lastIdx="1" clrIdx="0">
    <p:extLst>
      <p:ext uri="{19B8F6BF-5375-455C-9EA6-DF929625EA0E}">
        <p15:presenceInfo xmlns:p15="http://schemas.microsoft.com/office/powerpoint/2012/main" userId="Admin"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59" autoAdjust="0"/>
    <p:restoredTop sz="94660"/>
  </p:normalViewPr>
  <p:slideViewPr>
    <p:cSldViewPr snapToGrid="0">
      <p:cViewPr varScale="1">
        <p:scale>
          <a:sx n="99" d="100"/>
          <a:sy n="99" d="100"/>
        </p:scale>
        <p:origin x="108" y="42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B8752F-2CC4-492D-A79D-7D0F6719DE3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52D69992-4253-49C8-A9FC-0BE19053A92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DE758FCE-3583-41A0-A3EE-0C130A9554A6}"/>
              </a:ext>
            </a:extLst>
          </p:cNvPr>
          <p:cNvSpPr>
            <a:spLocks noGrp="1"/>
          </p:cNvSpPr>
          <p:nvPr>
            <p:ph type="dt" sz="half" idx="10"/>
          </p:nvPr>
        </p:nvSpPr>
        <p:spPr/>
        <p:txBody>
          <a:bodyPr/>
          <a:lstStyle/>
          <a:p>
            <a:fld id="{94AA46F4-CAF2-4514-B820-63071DA065E9}" type="datetimeFigureOut">
              <a:rPr lang="en-IN" smtClean="0"/>
              <a:pPr/>
              <a:t>22-06-2020</a:t>
            </a:fld>
            <a:endParaRPr lang="en-IN"/>
          </a:p>
        </p:txBody>
      </p:sp>
      <p:sp>
        <p:nvSpPr>
          <p:cNvPr id="5" name="Footer Placeholder 4">
            <a:extLst>
              <a:ext uri="{FF2B5EF4-FFF2-40B4-BE49-F238E27FC236}">
                <a16:creationId xmlns:a16="http://schemas.microsoft.com/office/drawing/2014/main" id="{2B4A2494-40AA-4AB2-98FD-6DA079AC09B5}"/>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EDE14BD1-C731-44B6-89C9-3EC4B43286F3}"/>
              </a:ext>
            </a:extLst>
          </p:cNvPr>
          <p:cNvSpPr>
            <a:spLocks noGrp="1"/>
          </p:cNvSpPr>
          <p:nvPr>
            <p:ph type="sldNum" sz="quarter" idx="12"/>
          </p:nvPr>
        </p:nvSpPr>
        <p:spPr/>
        <p:txBody>
          <a:bodyPr/>
          <a:lstStyle/>
          <a:p>
            <a:fld id="{3C1D8C25-5AEC-4FD7-AC5D-902EC05F9CA2}" type="slidenum">
              <a:rPr lang="en-IN" smtClean="0"/>
              <a:pPr/>
              <a:t>‹#›</a:t>
            </a:fld>
            <a:endParaRPr lang="en-IN"/>
          </a:p>
        </p:txBody>
      </p:sp>
    </p:spTree>
    <p:extLst>
      <p:ext uri="{BB962C8B-B14F-4D97-AF65-F5344CB8AC3E}">
        <p14:creationId xmlns:p14="http://schemas.microsoft.com/office/powerpoint/2010/main" val="16522236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0EE4B3-8501-47EF-80D6-7D83ACB10EE7}"/>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69F93E84-7EBD-4280-8F05-A51C36EE093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620F5778-DEE9-40BB-B43A-5A444F663364}"/>
              </a:ext>
            </a:extLst>
          </p:cNvPr>
          <p:cNvSpPr>
            <a:spLocks noGrp="1"/>
          </p:cNvSpPr>
          <p:nvPr>
            <p:ph type="dt" sz="half" idx="10"/>
          </p:nvPr>
        </p:nvSpPr>
        <p:spPr/>
        <p:txBody>
          <a:bodyPr/>
          <a:lstStyle/>
          <a:p>
            <a:fld id="{94AA46F4-CAF2-4514-B820-63071DA065E9}" type="datetimeFigureOut">
              <a:rPr lang="en-IN" smtClean="0"/>
              <a:pPr/>
              <a:t>22-06-2020</a:t>
            </a:fld>
            <a:endParaRPr lang="en-IN"/>
          </a:p>
        </p:txBody>
      </p:sp>
      <p:sp>
        <p:nvSpPr>
          <p:cNvPr id="5" name="Footer Placeholder 4">
            <a:extLst>
              <a:ext uri="{FF2B5EF4-FFF2-40B4-BE49-F238E27FC236}">
                <a16:creationId xmlns:a16="http://schemas.microsoft.com/office/drawing/2014/main" id="{077B796C-B89D-4116-84DA-D6CE199C7DBE}"/>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4489FBE2-FBC0-472C-8A28-E43BEC3D83A7}"/>
              </a:ext>
            </a:extLst>
          </p:cNvPr>
          <p:cNvSpPr>
            <a:spLocks noGrp="1"/>
          </p:cNvSpPr>
          <p:nvPr>
            <p:ph type="sldNum" sz="quarter" idx="12"/>
          </p:nvPr>
        </p:nvSpPr>
        <p:spPr/>
        <p:txBody>
          <a:bodyPr/>
          <a:lstStyle/>
          <a:p>
            <a:fld id="{3C1D8C25-5AEC-4FD7-AC5D-902EC05F9CA2}" type="slidenum">
              <a:rPr lang="en-IN" smtClean="0"/>
              <a:pPr/>
              <a:t>‹#›</a:t>
            </a:fld>
            <a:endParaRPr lang="en-IN"/>
          </a:p>
        </p:txBody>
      </p:sp>
    </p:spTree>
    <p:extLst>
      <p:ext uri="{BB962C8B-B14F-4D97-AF65-F5344CB8AC3E}">
        <p14:creationId xmlns:p14="http://schemas.microsoft.com/office/powerpoint/2010/main" val="8922102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7D5BDC4-1386-4569-9870-97F6C62206D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CBEE40F3-8262-4C7D-95F7-2F115ACE100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DBE13D75-595C-400F-8782-7DCB50985ECB}"/>
              </a:ext>
            </a:extLst>
          </p:cNvPr>
          <p:cNvSpPr>
            <a:spLocks noGrp="1"/>
          </p:cNvSpPr>
          <p:nvPr>
            <p:ph type="dt" sz="half" idx="10"/>
          </p:nvPr>
        </p:nvSpPr>
        <p:spPr/>
        <p:txBody>
          <a:bodyPr/>
          <a:lstStyle/>
          <a:p>
            <a:fld id="{94AA46F4-CAF2-4514-B820-63071DA065E9}" type="datetimeFigureOut">
              <a:rPr lang="en-IN" smtClean="0"/>
              <a:pPr/>
              <a:t>22-06-2020</a:t>
            </a:fld>
            <a:endParaRPr lang="en-IN"/>
          </a:p>
        </p:txBody>
      </p:sp>
      <p:sp>
        <p:nvSpPr>
          <p:cNvPr id="5" name="Footer Placeholder 4">
            <a:extLst>
              <a:ext uri="{FF2B5EF4-FFF2-40B4-BE49-F238E27FC236}">
                <a16:creationId xmlns:a16="http://schemas.microsoft.com/office/drawing/2014/main" id="{FE075481-F458-4402-BEBD-76D16D98E694}"/>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4C574CEB-5122-4E40-8262-61D8BDFC127C}"/>
              </a:ext>
            </a:extLst>
          </p:cNvPr>
          <p:cNvSpPr>
            <a:spLocks noGrp="1"/>
          </p:cNvSpPr>
          <p:nvPr>
            <p:ph type="sldNum" sz="quarter" idx="12"/>
          </p:nvPr>
        </p:nvSpPr>
        <p:spPr/>
        <p:txBody>
          <a:bodyPr/>
          <a:lstStyle/>
          <a:p>
            <a:fld id="{3C1D8C25-5AEC-4FD7-AC5D-902EC05F9CA2}" type="slidenum">
              <a:rPr lang="en-IN" smtClean="0"/>
              <a:pPr/>
              <a:t>‹#›</a:t>
            </a:fld>
            <a:endParaRPr lang="en-IN"/>
          </a:p>
        </p:txBody>
      </p:sp>
    </p:spTree>
    <p:extLst>
      <p:ext uri="{BB962C8B-B14F-4D97-AF65-F5344CB8AC3E}">
        <p14:creationId xmlns:p14="http://schemas.microsoft.com/office/powerpoint/2010/main" val="30510535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2659BF-525C-43A1-A9AF-316A0E39D593}"/>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B65D0142-A7F4-437E-81F8-CA9F819F429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542E92DF-5276-4BD1-981D-6848C54609B4}"/>
              </a:ext>
            </a:extLst>
          </p:cNvPr>
          <p:cNvSpPr>
            <a:spLocks noGrp="1"/>
          </p:cNvSpPr>
          <p:nvPr>
            <p:ph type="dt" sz="half" idx="10"/>
          </p:nvPr>
        </p:nvSpPr>
        <p:spPr/>
        <p:txBody>
          <a:bodyPr/>
          <a:lstStyle/>
          <a:p>
            <a:fld id="{94AA46F4-CAF2-4514-B820-63071DA065E9}" type="datetimeFigureOut">
              <a:rPr lang="en-IN" smtClean="0"/>
              <a:pPr/>
              <a:t>22-06-2020</a:t>
            </a:fld>
            <a:endParaRPr lang="en-IN"/>
          </a:p>
        </p:txBody>
      </p:sp>
      <p:sp>
        <p:nvSpPr>
          <p:cNvPr id="5" name="Footer Placeholder 4">
            <a:extLst>
              <a:ext uri="{FF2B5EF4-FFF2-40B4-BE49-F238E27FC236}">
                <a16:creationId xmlns:a16="http://schemas.microsoft.com/office/drawing/2014/main" id="{6BED161E-1651-4FEA-A81F-4F639EAC3422}"/>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621135F3-78A9-49D7-9F3C-C71E3F7D656D}"/>
              </a:ext>
            </a:extLst>
          </p:cNvPr>
          <p:cNvSpPr>
            <a:spLocks noGrp="1"/>
          </p:cNvSpPr>
          <p:nvPr>
            <p:ph type="sldNum" sz="quarter" idx="12"/>
          </p:nvPr>
        </p:nvSpPr>
        <p:spPr/>
        <p:txBody>
          <a:bodyPr/>
          <a:lstStyle/>
          <a:p>
            <a:fld id="{3C1D8C25-5AEC-4FD7-AC5D-902EC05F9CA2}" type="slidenum">
              <a:rPr lang="en-IN" smtClean="0"/>
              <a:pPr/>
              <a:t>‹#›</a:t>
            </a:fld>
            <a:endParaRPr lang="en-IN"/>
          </a:p>
        </p:txBody>
      </p:sp>
    </p:spTree>
    <p:extLst>
      <p:ext uri="{BB962C8B-B14F-4D97-AF65-F5344CB8AC3E}">
        <p14:creationId xmlns:p14="http://schemas.microsoft.com/office/powerpoint/2010/main" val="5005832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9E05D1-7BF2-4D80-8A54-583A54C18CA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38477F77-B92D-46EC-A41A-60A9E39900D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D7005FD-7AED-4936-AF9B-5065EFE2D7D8}"/>
              </a:ext>
            </a:extLst>
          </p:cNvPr>
          <p:cNvSpPr>
            <a:spLocks noGrp="1"/>
          </p:cNvSpPr>
          <p:nvPr>
            <p:ph type="dt" sz="half" idx="10"/>
          </p:nvPr>
        </p:nvSpPr>
        <p:spPr/>
        <p:txBody>
          <a:bodyPr/>
          <a:lstStyle/>
          <a:p>
            <a:fld id="{94AA46F4-CAF2-4514-B820-63071DA065E9}" type="datetimeFigureOut">
              <a:rPr lang="en-IN" smtClean="0"/>
              <a:pPr/>
              <a:t>22-06-2020</a:t>
            </a:fld>
            <a:endParaRPr lang="en-IN"/>
          </a:p>
        </p:txBody>
      </p:sp>
      <p:sp>
        <p:nvSpPr>
          <p:cNvPr id="5" name="Footer Placeholder 4">
            <a:extLst>
              <a:ext uri="{FF2B5EF4-FFF2-40B4-BE49-F238E27FC236}">
                <a16:creationId xmlns:a16="http://schemas.microsoft.com/office/drawing/2014/main" id="{9C2D06FA-E3D4-425B-9DDF-8E6E01327790}"/>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3C65EE45-C06C-48A3-820E-8ED4B99D6949}"/>
              </a:ext>
            </a:extLst>
          </p:cNvPr>
          <p:cNvSpPr>
            <a:spLocks noGrp="1"/>
          </p:cNvSpPr>
          <p:nvPr>
            <p:ph type="sldNum" sz="quarter" idx="12"/>
          </p:nvPr>
        </p:nvSpPr>
        <p:spPr/>
        <p:txBody>
          <a:bodyPr/>
          <a:lstStyle/>
          <a:p>
            <a:fld id="{3C1D8C25-5AEC-4FD7-AC5D-902EC05F9CA2}" type="slidenum">
              <a:rPr lang="en-IN" smtClean="0"/>
              <a:pPr/>
              <a:t>‹#›</a:t>
            </a:fld>
            <a:endParaRPr lang="en-IN"/>
          </a:p>
        </p:txBody>
      </p:sp>
    </p:spTree>
    <p:extLst>
      <p:ext uri="{BB962C8B-B14F-4D97-AF65-F5344CB8AC3E}">
        <p14:creationId xmlns:p14="http://schemas.microsoft.com/office/powerpoint/2010/main" val="15434728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AB124A-DCA9-4217-A5C2-9C303799AF7A}"/>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87E3E63F-9D86-498A-9535-060EC1C5313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5FE96DB6-53C0-47F8-9AFC-C8DFE8ECE0B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E267E310-2337-49E8-83F5-F1CA71C5F4B8}"/>
              </a:ext>
            </a:extLst>
          </p:cNvPr>
          <p:cNvSpPr>
            <a:spLocks noGrp="1"/>
          </p:cNvSpPr>
          <p:nvPr>
            <p:ph type="dt" sz="half" idx="10"/>
          </p:nvPr>
        </p:nvSpPr>
        <p:spPr/>
        <p:txBody>
          <a:bodyPr/>
          <a:lstStyle/>
          <a:p>
            <a:fld id="{94AA46F4-CAF2-4514-B820-63071DA065E9}" type="datetimeFigureOut">
              <a:rPr lang="en-IN" smtClean="0"/>
              <a:pPr/>
              <a:t>22-06-2020</a:t>
            </a:fld>
            <a:endParaRPr lang="en-IN"/>
          </a:p>
        </p:txBody>
      </p:sp>
      <p:sp>
        <p:nvSpPr>
          <p:cNvPr id="6" name="Footer Placeholder 5">
            <a:extLst>
              <a:ext uri="{FF2B5EF4-FFF2-40B4-BE49-F238E27FC236}">
                <a16:creationId xmlns:a16="http://schemas.microsoft.com/office/drawing/2014/main" id="{B58B7F8B-3745-422E-BBA9-D0D457212C6A}"/>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C992A87F-2CC6-4013-9149-21C216E9CF93}"/>
              </a:ext>
            </a:extLst>
          </p:cNvPr>
          <p:cNvSpPr>
            <a:spLocks noGrp="1"/>
          </p:cNvSpPr>
          <p:nvPr>
            <p:ph type="sldNum" sz="quarter" idx="12"/>
          </p:nvPr>
        </p:nvSpPr>
        <p:spPr/>
        <p:txBody>
          <a:bodyPr/>
          <a:lstStyle/>
          <a:p>
            <a:fld id="{3C1D8C25-5AEC-4FD7-AC5D-902EC05F9CA2}" type="slidenum">
              <a:rPr lang="en-IN" smtClean="0"/>
              <a:pPr/>
              <a:t>‹#›</a:t>
            </a:fld>
            <a:endParaRPr lang="en-IN"/>
          </a:p>
        </p:txBody>
      </p:sp>
    </p:spTree>
    <p:extLst>
      <p:ext uri="{BB962C8B-B14F-4D97-AF65-F5344CB8AC3E}">
        <p14:creationId xmlns:p14="http://schemas.microsoft.com/office/powerpoint/2010/main" val="32410884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5D4B20-1110-4D1F-A44E-DF819DE6C7C1}"/>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CCB8F9B5-9BC9-4744-BC9C-D152917B2F8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74F3299-76C0-466A-AC9F-961DC792ECD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93F64BFB-2372-404C-BE0A-363DA33F8CE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C774F87-75AE-4C7D-A23F-7A5FDFBBDDA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76614141-326E-4E50-A854-4B8801FEC8BD}"/>
              </a:ext>
            </a:extLst>
          </p:cNvPr>
          <p:cNvSpPr>
            <a:spLocks noGrp="1"/>
          </p:cNvSpPr>
          <p:nvPr>
            <p:ph type="dt" sz="half" idx="10"/>
          </p:nvPr>
        </p:nvSpPr>
        <p:spPr/>
        <p:txBody>
          <a:bodyPr/>
          <a:lstStyle/>
          <a:p>
            <a:fld id="{94AA46F4-CAF2-4514-B820-63071DA065E9}" type="datetimeFigureOut">
              <a:rPr lang="en-IN" smtClean="0"/>
              <a:pPr/>
              <a:t>22-06-2020</a:t>
            </a:fld>
            <a:endParaRPr lang="en-IN"/>
          </a:p>
        </p:txBody>
      </p:sp>
      <p:sp>
        <p:nvSpPr>
          <p:cNvPr id="8" name="Footer Placeholder 7">
            <a:extLst>
              <a:ext uri="{FF2B5EF4-FFF2-40B4-BE49-F238E27FC236}">
                <a16:creationId xmlns:a16="http://schemas.microsoft.com/office/drawing/2014/main" id="{146CA2DD-BB0E-46BF-980A-FCAFC46A630D}"/>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DBCFB371-22CA-4FE6-B57D-E10213CA970F}"/>
              </a:ext>
            </a:extLst>
          </p:cNvPr>
          <p:cNvSpPr>
            <a:spLocks noGrp="1"/>
          </p:cNvSpPr>
          <p:nvPr>
            <p:ph type="sldNum" sz="quarter" idx="12"/>
          </p:nvPr>
        </p:nvSpPr>
        <p:spPr/>
        <p:txBody>
          <a:bodyPr/>
          <a:lstStyle/>
          <a:p>
            <a:fld id="{3C1D8C25-5AEC-4FD7-AC5D-902EC05F9CA2}" type="slidenum">
              <a:rPr lang="en-IN" smtClean="0"/>
              <a:pPr/>
              <a:t>‹#›</a:t>
            </a:fld>
            <a:endParaRPr lang="en-IN"/>
          </a:p>
        </p:txBody>
      </p:sp>
    </p:spTree>
    <p:extLst>
      <p:ext uri="{BB962C8B-B14F-4D97-AF65-F5344CB8AC3E}">
        <p14:creationId xmlns:p14="http://schemas.microsoft.com/office/powerpoint/2010/main" val="37484421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D9B4C9-8293-4626-AB5C-1657C89507AB}"/>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B355488B-41FC-42B1-BA2D-1C00112F9E57}"/>
              </a:ext>
            </a:extLst>
          </p:cNvPr>
          <p:cNvSpPr>
            <a:spLocks noGrp="1"/>
          </p:cNvSpPr>
          <p:nvPr>
            <p:ph type="dt" sz="half" idx="10"/>
          </p:nvPr>
        </p:nvSpPr>
        <p:spPr/>
        <p:txBody>
          <a:bodyPr/>
          <a:lstStyle/>
          <a:p>
            <a:fld id="{94AA46F4-CAF2-4514-B820-63071DA065E9}" type="datetimeFigureOut">
              <a:rPr lang="en-IN" smtClean="0"/>
              <a:pPr/>
              <a:t>22-06-2020</a:t>
            </a:fld>
            <a:endParaRPr lang="en-IN"/>
          </a:p>
        </p:txBody>
      </p:sp>
      <p:sp>
        <p:nvSpPr>
          <p:cNvPr id="4" name="Footer Placeholder 3">
            <a:extLst>
              <a:ext uri="{FF2B5EF4-FFF2-40B4-BE49-F238E27FC236}">
                <a16:creationId xmlns:a16="http://schemas.microsoft.com/office/drawing/2014/main" id="{15F0ECA8-501B-4044-B432-AC0F1193C00F}"/>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EDF6C485-C97F-47EE-B9C9-D56B67D7ED4D}"/>
              </a:ext>
            </a:extLst>
          </p:cNvPr>
          <p:cNvSpPr>
            <a:spLocks noGrp="1"/>
          </p:cNvSpPr>
          <p:nvPr>
            <p:ph type="sldNum" sz="quarter" idx="12"/>
          </p:nvPr>
        </p:nvSpPr>
        <p:spPr/>
        <p:txBody>
          <a:bodyPr/>
          <a:lstStyle/>
          <a:p>
            <a:fld id="{3C1D8C25-5AEC-4FD7-AC5D-902EC05F9CA2}" type="slidenum">
              <a:rPr lang="en-IN" smtClean="0"/>
              <a:pPr/>
              <a:t>‹#›</a:t>
            </a:fld>
            <a:endParaRPr lang="en-IN"/>
          </a:p>
        </p:txBody>
      </p:sp>
    </p:spTree>
    <p:extLst>
      <p:ext uri="{BB962C8B-B14F-4D97-AF65-F5344CB8AC3E}">
        <p14:creationId xmlns:p14="http://schemas.microsoft.com/office/powerpoint/2010/main" val="32388095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97F4F98-CAB3-4322-88FF-40C2006E925A}"/>
              </a:ext>
            </a:extLst>
          </p:cNvPr>
          <p:cNvSpPr>
            <a:spLocks noGrp="1"/>
          </p:cNvSpPr>
          <p:nvPr>
            <p:ph type="dt" sz="half" idx="10"/>
          </p:nvPr>
        </p:nvSpPr>
        <p:spPr/>
        <p:txBody>
          <a:bodyPr/>
          <a:lstStyle/>
          <a:p>
            <a:fld id="{94AA46F4-CAF2-4514-B820-63071DA065E9}" type="datetimeFigureOut">
              <a:rPr lang="en-IN" smtClean="0"/>
              <a:pPr/>
              <a:t>22-06-2020</a:t>
            </a:fld>
            <a:endParaRPr lang="en-IN"/>
          </a:p>
        </p:txBody>
      </p:sp>
      <p:sp>
        <p:nvSpPr>
          <p:cNvPr id="3" name="Footer Placeholder 2">
            <a:extLst>
              <a:ext uri="{FF2B5EF4-FFF2-40B4-BE49-F238E27FC236}">
                <a16:creationId xmlns:a16="http://schemas.microsoft.com/office/drawing/2014/main" id="{79DA6E5B-5546-45E0-B30C-4CE88AACD453}"/>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432F65F5-EF9D-4F20-8C14-243D9117F423}"/>
              </a:ext>
            </a:extLst>
          </p:cNvPr>
          <p:cNvSpPr>
            <a:spLocks noGrp="1"/>
          </p:cNvSpPr>
          <p:nvPr>
            <p:ph type="sldNum" sz="quarter" idx="12"/>
          </p:nvPr>
        </p:nvSpPr>
        <p:spPr/>
        <p:txBody>
          <a:bodyPr/>
          <a:lstStyle/>
          <a:p>
            <a:fld id="{3C1D8C25-5AEC-4FD7-AC5D-902EC05F9CA2}" type="slidenum">
              <a:rPr lang="en-IN" smtClean="0"/>
              <a:pPr/>
              <a:t>‹#›</a:t>
            </a:fld>
            <a:endParaRPr lang="en-IN"/>
          </a:p>
        </p:txBody>
      </p:sp>
    </p:spTree>
    <p:extLst>
      <p:ext uri="{BB962C8B-B14F-4D97-AF65-F5344CB8AC3E}">
        <p14:creationId xmlns:p14="http://schemas.microsoft.com/office/powerpoint/2010/main" val="23732784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881C2D-BF9E-49D9-AE8E-E53B5BB913D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24ADEE06-6098-4B62-B9A8-2083B174044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F08C4BC4-1898-4A8D-A033-5AA8E90EC00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B41409C-F23B-4445-8EFF-A2EA3C8D8E0D}"/>
              </a:ext>
            </a:extLst>
          </p:cNvPr>
          <p:cNvSpPr>
            <a:spLocks noGrp="1"/>
          </p:cNvSpPr>
          <p:nvPr>
            <p:ph type="dt" sz="half" idx="10"/>
          </p:nvPr>
        </p:nvSpPr>
        <p:spPr/>
        <p:txBody>
          <a:bodyPr/>
          <a:lstStyle/>
          <a:p>
            <a:fld id="{94AA46F4-CAF2-4514-B820-63071DA065E9}" type="datetimeFigureOut">
              <a:rPr lang="en-IN" smtClean="0"/>
              <a:pPr/>
              <a:t>22-06-2020</a:t>
            </a:fld>
            <a:endParaRPr lang="en-IN"/>
          </a:p>
        </p:txBody>
      </p:sp>
      <p:sp>
        <p:nvSpPr>
          <p:cNvPr id="6" name="Footer Placeholder 5">
            <a:extLst>
              <a:ext uri="{FF2B5EF4-FFF2-40B4-BE49-F238E27FC236}">
                <a16:creationId xmlns:a16="http://schemas.microsoft.com/office/drawing/2014/main" id="{2C8F8CAA-2A90-45CA-A9BA-634DE1CCD40F}"/>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D289D6BF-82E4-473E-A6F9-5E2500C79B1A}"/>
              </a:ext>
            </a:extLst>
          </p:cNvPr>
          <p:cNvSpPr>
            <a:spLocks noGrp="1"/>
          </p:cNvSpPr>
          <p:nvPr>
            <p:ph type="sldNum" sz="quarter" idx="12"/>
          </p:nvPr>
        </p:nvSpPr>
        <p:spPr/>
        <p:txBody>
          <a:bodyPr/>
          <a:lstStyle/>
          <a:p>
            <a:fld id="{3C1D8C25-5AEC-4FD7-AC5D-902EC05F9CA2}" type="slidenum">
              <a:rPr lang="en-IN" smtClean="0"/>
              <a:pPr/>
              <a:t>‹#›</a:t>
            </a:fld>
            <a:endParaRPr lang="en-IN"/>
          </a:p>
        </p:txBody>
      </p:sp>
    </p:spTree>
    <p:extLst>
      <p:ext uri="{BB962C8B-B14F-4D97-AF65-F5344CB8AC3E}">
        <p14:creationId xmlns:p14="http://schemas.microsoft.com/office/powerpoint/2010/main" val="35601916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4F15FA-ACE1-42AF-91A3-E5EB5720DD3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43695F89-8508-4000-A410-39F24A55A0C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FD445837-6E1C-4BD3-ABB9-CACD12981C6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60F3F63-4BA3-4237-ACF1-36C7D61CAAB8}"/>
              </a:ext>
            </a:extLst>
          </p:cNvPr>
          <p:cNvSpPr>
            <a:spLocks noGrp="1"/>
          </p:cNvSpPr>
          <p:nvPr>
            <p:ph type="dt" sz="half" idx="10"/>
          </p:nvPr>
        </p:nvSpPr>
        <p:spPr/>
        <p:txBody>
          <a:bodyPr/>
          <a:lstStyle/>
          <a:p>
            <a:fld id="{94AA46F4-CAF2-4514-B820-63071DA065E9}" type="datetimeFigureOut">
              <a:rPr lang="en-IN" smtClean="0"/>
              <a:pPr/>
              <a:t>22-06-2020</a:t>
            </a:fld>
            <a:endParaRPr lang="en-IN"/>
          </a:p>
        </p:txBody>
      </p:sp>
      <p:sp>
        <p:nvSpPr>
          <p:cNvPr id="6" name="Footer Placeholder 5">
            <a:extLst>
              <a:ext uri="{FF2B5EF4-FFF2-40B4-BE49-F238E27FC236}">
                <a16:creationId xmlns:a16="http://schemas.microsoft.com/office/drawing/2014/main" id="{C77F4082-4848-4DFB-A54D-8914B13AFC8B}"/>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489BE664-2D5A-4F57-987B-FC087F33504E}"/>
              </a:ext>
            </a:extLst>
          </p:cNvPr>
          <p:cNvSpPr>
            <a:spLocks noGrp="1"/>
          </p:cNvSpPr>
          <p:nvPr>
            <p:ph type="sldNum" sz="quarter" idx="12"/>
          </p:nvPr>
        </p:nvSpPr>
        <p:spPr/>
        <p:txBody>
          <a:bodyPr/>
          <a:lstStyle/>
          <a:p>
            <a:fld id="{3C1D8C25-5AEC-4FD7-AC5D-902EC05F9CA2}" type="slidenum">
              <a:rPr lang="en-IN" smtClean="0"/>
              <a:pPr/>
              <a:t>‹#›</a:t>
            </a:fld>
            <a:endParaRPr lang="en-IN"/>
          </a:p>
        </p:txBody>
      </p:sp>
    </p:spTree>
    <p:extLst>
      <p:ext uri="{BB962C8B-B14F-4D97-AF65-F5344CB8AC3E}">
        <p14:creationId xmlns:p14="http://schemas.microsoft.com/office/powerpoint/2010/main" val="21549135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904B0A6-8648-4091-AE91-D9BBF8B8D2A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67BDF379-2157-456A-886B-0ABEA570F26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DEEBF4ED-3FEB-4DA8-B01C-DED6BF3F862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4AA46F4-CAF2-4514-B820-63071DA065E9}" type="datetimeFigureOut">
              <a:rPr lang="en-IN" smtClean="0"/>
              <a:pPr/>
              <a:t>22-06-2020</a:t>
            </a:fld>
            <a:endParaRPr lang="en-IN"/>
          </a:p>
        </p:txBody>
      </p:sp>
      <p:sp>
        <p:nvSpPr>
          <p:cNvPr id="5" name="Footer Placeholder 4">
            <a:extLst>
              <a:ext uri="{FF2B5EF4-FFF2-40B4-BE49-F238E27FC236}">
                <a16:creationId xmlns:a16="http://schemas.microsoft.com/office/drawing/2014/main" id="{E872902C-5360-4FC8-8AB2-F7DF478C2DE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178FF7AF-2FF9-45AD-B7D3-1540F10D7B8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C1D8C25-5AEC-4FD7-AC5D-902EC05F9CA2}" type="slidenum">
              <a:rPr lang="en-IN" smtClean="0"/>
              <a:pPr/>
              <a:t>‹#›</a:t>
            </a:fld>
            <a:endParaRPr lang="en-IN"/>
          </a:p>
        </p:txBody>
      </p:sp>
    </p:spTree>
    <p:extLst>
      <p:ext uri="{BB962C8B-B14F-4D97-AF65-F5344CB8AC3E}">
        <p14:creationId xmlns:p14="http://schemas.microsoft.com/office/powerpoint/2010/main" val="24313738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54C97DD-B50D-47C5-B6C7-4464C648AE62}"/>
              </a:ext>
            </a:extLst>
          </p:cNvPr>
          <p:cNvSpPr/>
          <p:nvPr/>
        </p:nvSpPr>
        <p:spPr>
          <a:xfrm>
            <a:off x="3456142" y="3244334"/>
            <a:ext cx="5279715" cy="369332"/>
          </a:xfrm>
          <a:prstGeom prst="rect">
            <a:avLst/>
          </a:prstGeom>
        </p:spPr>
        <p:txBody>
          <a:bodyPr wrap="none">
            <a:spAutoFit/>
          </a:bodyPr>
          <a:lstStyle/>
          <a:p>
            <a:r>
              <a:rPr lang="en-US" dirty="0">
                <a:solidFill>
                  <a:srgbClr val="333333"/>
                </a:solidFill>
                <a:latin typeface="Open Sans"/>
              </a:rPr>
              <a:t>Ethnography literally means 'a portrait of a people</a:t>
            </a:r>
            <a:endParaRPr lang="en-IN" dirty="0"/>
          </a:p>
        </p:txBody>
      </p:sp>
      <p:sp>
        <p:nvSpPr>
          <p:cNvPr id="3" name="Title 2">
            <a:extLst>
              <a:ext uri="{FF2B5EF4-FFF2-40B4-BE49-F238E27FC236}">
                <a16:creationId xmlns:a16="http://schemas.microsoft.com/office/drawing/2014/main" id="{45F7607F-F920-4431-A856-3CC1636BD1F4}"/>
              </a:ext>
            </a:extLst>
          </p:cNvPr>
          <p:cNvSpPr>
            <a:spLocks noGrp="1"/>
          </p:cNvSpPr>
          <p:nvPr>
            <p:ph type="title"/>
          </p:nvPr>
        </p:nvSpPr>
        <p:spPr>
          <a:xfrm>
            <a:off x="0" y="1"/>
            <a:ext cx="12192000" cy="1690687"/>
          </a:xfrm>
        </p:spPr>
        <p:style>
          <a:lnRef idx="1">
            <a:schemeClr val="accent6"/>
          </a:lnRef>
          <a:fillRef idx="2">
            <a:schemeClr val="accent6"/>
          </a:fillRef>
          <a:effectRef idx="1">
            <a:schemeClr val="accent6"/>
          </a:effectRef>
          <a:fontRef idx="minor">
            <a:schemeClr val="dk1"/>
          </a:fontRef>
        </p:style>
        <p:txBody>
          <a:bodyPr>
            <a:normAutofit/>
          </a:bodyPr>
          <a:lstStyle/>
          <a:p>
            <a:pPr algn="ctr"/>
            <a:r>
              <a:rPr lang="en-US" dirty="0"/>
              <a:t> </a:t>
            </a:r>
            <a:r>
              <a:rPr lang="en-US" sz="9600" dirty="0"/>
              <a:t>Welcome</a:t>
            </a:r>
            <a:endParaRPr lang="en-IN" sz="9600" dirty="0"/>
          </a:p>
        </p:txBody>
      </p:sp>
      <p:sp>
        <p:nvSpPr>
          <p:cNvPr id="4" name="Content Placeholder 3">
            <a:extLst>
              <a:ext uri="{FF2B5EF4-FFF2-40B4-BE49-F238E27FC236}">
                <a16:creationId xmlns:a16="http://schemas.microsoft.com/office/drawing/2014/main" id="{B73D190E-31AA-40B6-B36D-F5FEA3EBC1D2}"/>
              </a:ext>
            </a:extLst>
          </p:cNvPr>
          <p:cNvSpPr>
            <a:spLocks noGrp="1"/>
          </p:cNvSpPr>
          <p:nvPr>
            <p:ph idx="1"/>
          </p:nvPr>
        </p:nvSpPr>
        <p:spPr>
          <a:xfrm>
            <a:off x="0" y="1690688"/>
            <a:ext cx="12192000" cy="5167311"/>
          </a:xfrm>
        </p:spPr>
        <p:style>
          <a:lnRef idx="1">
            <a:schemeClr val="accent6"/>
          </a:lnRef>
          <a:fillRef idx="2">
            <a:schemeClr val="accent6"/>
          </a:fillRef>
          <a:effectRef idx="1">
            <a:schemeClr val="accent6"/>
          </a:effectRef>
          <a:fontRef idx="minor">
            <a:schemeClr val="dk1"/>
          </a:fontRef>
        </p:style>
        <p:txBody>
          <a:bodyPr>
            <a:normAutofit/>
          </a:bodyPr>
          <a:lstStyle/>
          <a:p>
            <a:pPr marL="0" indent="0" algn="ctr">
              <a:buNone/>
            </a:pPr>
            <a:endParaRPr lang="en-US" sz="3600" b="1" i="1" dirty="0"/>
          </a:p>
          <a:p>
            <a:pPr marL="0" indent="0" algn="ctr">
              <a:buNone/>
            </a:pPr>
            <a:endParaRPr lang="en-US" sz="3600" b="1" i="1" dirty="0"/>
          </a:p>
          <a:p>
            <a:pPr marL="0" indent="0" algn="ctr">
              <a:buNone/>
            </a:pPr>
            <a:endParaRPr lang="en-US" sz="3600" b="1" i="1" dirty="0"/>
          </a:p>
          <a:p>
            <a:pPr marL="0" indent="0" algn="ctr">
              <a:buNone/>
            </a:pPr>
            <a:r>
              <a:rPr lang="en-US" sz="3600" b="1" i="1" dirty="0"/>
              <a:t>Ethnography literally means 'a portrait of a people</a:t>
            </a:r>
            <a:endParaRPr lang="en-IN" sz="3600" b="1" i="1" dirty="0"/>
          </a:p>
        </p:txBody>
      </p:sp>
    </p:spTree>
    <p:extLst>
      <p:ext uri="{BB962C8B-B14F-4D97-AF65-F5344CB8AC3E}">
        <p14:creationId xmlns:p14="http://schemas.microsoft.com/office/powerpoint/2010/main" val="18367407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80">
                                          <p:stCondLst>
                                            <p:cond delay="0"/>
                                          </p:stCondLst>
                                        </p:cTn>
                                        <p:tgtEl>
                                          <p:spTgt spid="3"/>
                                        </p:tgtEl>
                                      </p:cBhvr>
                                    </p:animEffect>
                                    <p:anim calcmode="lin" valueType="num">
                                      <p:cBhvr>
                                        <p:cTn id="8"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gtEl>
                                      </p:cBhvr>
                                      <p:to x="100000" y="60000"/>
                                    </p:animScale>
                                    <p:animScale>
                                      <p:cBhvr>
                                        <p:cTn id="14" dur="166" decel="50000">
                                          <p:stCondLst>
                                            <p:cond delay="676"/>
                                          </p:stCondLst>
                                        </p:cTn>
                                        <p:tgtEl>
                                          <p:spTgt spid="3"/>
                                        </p:tgtEl>
                                      </p:cBhvr>
                                      <p:to x="100000" y="100000"/>
                                    </p:animScale>
                                    <p:animScale>
                                      <p:cBhvr>
                                        <p:cTn id="15" dur="26">
                                          <p:stCondLst>
                                            <p:cond delay="1312"/>
                                          </p:stCondLst>
                                        </p:cTn>
                                        <p:tgtEl>
                                          <p:spTgt spid="3"/>
                                        </p:tgtEl>
                                      </p:cBhvr>
                                      <p:to x="100000" y="80000"/>
                                    </p:animScale>
                                    <p:animScale>
                                      <p:cBhvr>
                                        <p:cTn id="16" dur="166" decel="50000">
                                          <p:stCondLst>
                                            <p:cond delay="1338"/>
                                          </p:stCondLst>
                                        </p:cTn>
                                        <p:tgtEl>
                                          <p:spTgt spid="3"/>
                                        </p:tgtEl>
                                      </p:cBhvr>
                                      <p:to x="100000" y="100000"/>
                                    </p:animScale>
                                    <p:animScale>
                                      <p:cBhvr>
                                        <p:cTn id="17" dur="26">
                                          <p:stCondLst>
                                            <p:cond delay="1642"/>
                                          </p:stCondLst>
                                        </p:cTn>
                                        <p:tgtEl>
                                          <p:spTgt spid="3"/>
                                        </p:tgtEl>
                                      </p:cBhvr>
                                      <p:to x="100000" y="90000"/>
                                    </p:animScale>
                                    <p:animScale>
                                      <p:cBhvr>
                                        <p:cTn id="18" dur="166" decel="50000">
                                          <p:stCondLst>
                                            <p:cond delay="1668"/>
                                          </p:stCondLst>
                                        </p:cTn>
                                        <p:tgtEl>
                                          <p:spTgt spid="3"/>
                                        </p:tgtEl>
                                      </p:cBhvr>
                                      <p:to x="100000" y="100000"/>
                                    </p:animScale>
                                    <p:animScale>
                                      <p:cBhvr>
                                        <p:cTn id="19" dur="26">
                                          <p:stCondLst>
                                            <p:cond delay="1808"/>
                                          </p:stCondLst>
                                        </p:cTn>
                                        <p:tgtEl>
                                          <p:spTgt spid="3"/>
                                        </p:tgtEl>
                                      </p:cBhvr>
                                      <p:to x="100000" y="95000"/>
                                    </p:animScale>
                                    <p:animScale>
                                      <p:cBhvr>
                                        <p:cTn id="20" dur="166" decel="50000">
                                          <p:stCondLst>
                                            <p:cond delay="1834"/>
                                          </p:stCondLst>
                                        </p:cTn>
                                        <p:tgtEl>
                                          <p:spTgt spid="3"/>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31" presetClass="entr" presetSubtype="0" fill="hold" grpId="0" nodeType="clickEffect">
                                  <p:stCondLst>
                                    <p:cond delay="0"/>
                                  </p:stCondLst>
                                  <p:childTnLst>
                                    <p:set>
                                      <p:cBhvr>
                                        <p:cTn id="24" dur="1" fill="hold">
                                          <p:stCondLst>
                                            <p:cond delay="0"/>
                                          </p:stCondLst>
                                        </p:cTn>
                                        <p:tgtEl>
                                          <p:spTgt spid="4">
                                            <p:bg/>
                                          </p:spTgt>
                                        </p:tgtEl>
                                        <p:attrNameLst>
                                          <p:attrName>style.visibility</p:attrName>
                                        </p:attrNameLst>
                                      </p:cBhvr>
                                      <p:to>
                                        <p:strVal val="visible"/>
                                      </p:to>
                                    </p:set>
                                    <p:anim calcmode="lin" valueType="num">
                                      <p:cBhvr>
                                        <p:cTn id="25" dur="1000" fill="hold"/>
                                        <p:tgtEl>
                                          <p:spTgt spid="4">
                                            <p:bg/>
                                          </p:spTgt>
                                        </p:tgtEl>
                                        <p:attrNameLst>
                                          <p:attrName>ppt_w</p:attrName>
                                        </p:attrNameLst>
                                      </p:cBhvr>
                                      <p:tavLst>
                                        <p:tav tm="0">
                                          <p:val>
                                            <p:fltVal val="0"/>
                                          </p:val>
                                        </p:tav>
                                        <p:tav tm="100000">
                                          <p:val>
                                            <p:strVal val="#ppt_w"/>
                                          </p:val>
                                        </p:tav>
                                      </p:tavLst>
                                    </p:anim>
                                    <p:anim calcmode="lin" valueType="num">
                                      <p:cBhvr>
                                        <p:cTn id="26" dur="1000" fill="hold"/>
                                        <p:tgtEl>
                                          <p:spTgt spid="4">
                                            <p:bg/>
                                          </p:spTgt>
                                        </p:tgtEl>
                                        <p:attrNameLst>
                                          <p:attrName>ppt_h</p:attrName>
                                        </p:attrNameLst>
                                      </p:cBhvr>
                                      <p:tavLst>
                                        <p:tav tm="0">
                                          <p:val>
                                            <p:fltVal val="0"/>
                                          </p:val>
                                        </p:tav>
                                        <p:tav tm="100000">
                                          <p:val>
                                            <p:strVal val="#ppt_h"/>
                                          </p:val>
                                        </p:tav>
                                      </p:tavLst>
                                    </p:anim>
                                    <p:anim calcmode="lin" valueType="num">
                                      <p:cBhvr>
                                        <p:cTn id="27" dur="1000" fill="hold"/>
                                        <p:tgtEl>
                                          <p:spTgt spid="4">
                                            <p:bg/>
                                          </p:spTgt>
                                        </p:tgtEl>
                                        <p:attrNameLst>
                                          <p:attrName>style.rotation</p:attrName>
                                        </p:attrNameLst>
                                      </p:cBhvr>
                                      <p:tavLst>
                                        <p:tav tm="0">
                                          <p:val>
                                            <p:fltVal val="90"/>
                                          </p:val>
                                        </p:tav>
                                        <p:tav tm="100000">
                                          <p:val>
                                            <p:fltVal val="0"/>
                                          </p:val>
                                        </p:tav>
                                      </p:tavLst>
                                    </p:anim>
                                    <p:animEffect transition="in" filter="fade">
                                      <p:cBhvr>
                                        <p:cTn id="28" dur="1000"/>
                                        <p:tgtEl>
                                          <p:spTgt spid="4">
                                            <p:bg/>
                                          </p:spTgt>
                                        </p:tgtEl>
                                      </p:cBhvr>
                                    </p:animEffect>
                                  </p:childTnLst>
                                </p:cTn>
                              </p:par>
                            </p:childTnLst>
                          </p:cTn>
                        </p:par>
                      </p:childTnLst>
                    </p:cTn>
                  </p:par>
                  <p:par>
                    <p:cTn id="29" fill="hold">
                      <p:stCondLst>
                        <p:cond delay="indefinite"/>
                      </p:stCondLst>
                      <p:childTnLst>
                        <p:par>
                          <p:cTn id="30" fill="hold">
                            <p:stCondLst>
                              <p:cond delay="0"/>
                            </p:stCondLst>
                            <p:childTnLst>
                              <p:par>
                                <p:cTn id="31" presetID="31" presetClass="entr" presetSubtype="0" fill="hold" grpId="0" nodeType="clickEffect">
                                  <p:stCondLst>
                                    <p:cond delay="0"/>
                                  </p:stCondLst>
                                  <p:childTnLst>
                                    <p:set>
                                      <p:cBhvr>
                                        <p:cTn id="32" dur="1" fill="hold">
                                          <p:stCondLst>
                                            <p:cond delay="0"/>
                                          </p:stCondLst>
                                        </p:cTn>
                                        <p:tgtEl>
                                          <p:spTgt spid="4">
                                            <p:txEl>
                                              <p:pRg st="3" end="3"/>
                                            </p:txEl>
                                          </p:spTgt>
                                        </p:tgtEl>
                                        <p:attrNameLst>
                                          <p:attrName>style.visibility</p:attrName>
                                        </p:attrNameLst>
                                      </p:cBhvr>
                                      <p:to>
                                        <p:strVal val="visible"/>
                                      </p:to>
                                    </p:set>
                                    <p:anim calcmode="lin" valueType="num">
                                      <p:cBhvr>
                                        <p:cTn id="33" dur="1000" fill="hold"/>
                                        <p:tgtEl>
                                          <p:spTgt spid="4">
                                            <p:txEl>
                                              <p:pRg st="3" end="3"/>
                                            </p:txEl>
                                          </p:spTgt>
                                        </p:tgtEl>
                                        <p:attrNameLst>
                                          <p:attrName>ppt_w</p:attrName>
                                        </p:attrNameLst>
                                      </p:cBhvr>
                                      <p:tavLst>
                                        <p:tav tm="0">
                                          <p:val>
                                            <p:fltVal val="0"/>
                                          </p:val>
                                        </p:tav>
                                        <p:tav tm="100000">
                                          <p:val>
                                            <p:strVal val="#ppt_w"/>
                                          </p:val>
                                        </p:tav>
                                      </p:tavLst>
                                    </p:anim>
                                    <p:anim calcmode="lin" valueType="num">
                                      <p:cBhvr>
                                        <p:cTn id="34" dur="1000" fill="hold"/>
                                        <p:tgtEl>
                                          <p:spTgt spid="4">
                                            <p:txEl>
                                              <p:pRg st="3" end="3"/>
                                            </p:txEl>
                                          </p:spTgt>
                                        </p:tgtEl>
                                        <p:attrNameLst>
                                          <p:attrName>ppt_h</p:attrName>
                                        </p:attrNameLst>
                                      </p:cBhvr>
                                      <p:tavLst>
                                        <p:tav tm="0">
                                          <p:val>
                                            <p:fltVal val="0"/>
                                          </p:val>
                                        </p:tav>
                                        <p:tav tm="100000">
                                          <p:val>
                                            <p:strVal val="#ppt_h"/>
                                          </p:val>
                                        </p:tav>
                                      </p:tavLst>
                                    </p:anim>
                                    <p:anim calcmode="lin" valueType="num">
                                      <p:cBhvr>
                                        <p:cTn id="35" dur="1000" fill="hold"/>
                                        <p:tgtEl>
                                          <p:spTgt spid="4">
                                            <p:txEl>
                                              <p:pRg st="3" end="3"/>
                                            </p:txEl>
                                          </p:spTgt>
                                        </p:tgtEl>
                                        <p:attrNameLst>
                                          <p:attrName>style.rotation</p:attrName>
                                        </p:attrNameLst>
                                      </p:cBhvr>
                                      <p:tavLst>
                                        <p:tav tm="0">
                                          <p:val>
                                            <p:fltVal val="90"/>
                                          </p:val>
                                        </p:tav>
                                        <p:tav tm="100000">
                                          <p:val>
                                            <p:fltVal val="0"/>
                                          </p:val>
                                        </p:tav>
                                      </p:tavLst>
                                    </p:anim>
                                    <p:animEffect transition="in" filter="fade">
                                      <p:cBhvr>
                                        <p:cTn id="36" dur="10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uiExpand="1" build="p"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3E8CCC-20E2-4EA0-A57A-A34E479BF540}"/>
              </a:ext>
            </a:extLst>
          </p:cNvPr>
          <p:cNvSpPr>
            <a:spLocks noGrp="1"/>
          </p:cNvSpPr>
          <p:nvPr>
            <p:ph type="title"/>
          </p:nvPr>
        </p:nvSpPr>
        <p:spPr>
          <a:xfrm>
            <a:off x="0" y="1"/>
            <a:ext cx="12192000" cy="835571"/>
          </a:xfrm>
        </p:spPr>
        <p:txBody>
          <a:bodyPr>
            <a:normAutofit/>
          </a:bodyPr>
          <a:lstStyle/>
          <a:p>
            <a:pPr algn="ctr"/>
            <a:r>
              <a:rPr lang="en-IN" sz="3200" b="1" dirty="0">
                <a:solidFill>
                  <a:srgbClr val="00B050"/>
                </a:solidFill>
                <a:latin typeface="Algerian" panose="04020705040A02060702" pitchFamily="82" charset="0"/>
              </a:rPr>
              <a:t>Key Features of ethnographic design</a:t>
            </a:r>
            <a:endParaRPr lang="en-IN" sz="3200" b="1" dirty="0">
              <a:solidFill>
                <a:srgbClr val="00B050"/>
              </a:solidFill>
            </a:endParaRPr>
          </a:p>
        </p:txBody>
      </p:sp>
      <p:sp>
        <p:nvSpPr>
          <p:cNvPr id="3" name="Content Placeholder 2">
            <a:extLst>
              <a:ext uri="{FF2B5EF4-FFF2-40B4-BE49-F238E27FC236}">
                <a16:creationId xmlns:a16="http://schemas.microsoft.com/office/drawing/2014/main" id="{15D89619-3BE3-4845-92D9-A68B42AFD895}"/>
              </a:ext>
            </a:extLst>
          </p:cNvPr>
          <p:cNvSpPr>
            <a:spLocks noGrp="1"/>
          </p:cNvSpPr>
          <p:nvPr>
            <p:ph idx="1"/>
          </p:nvPr>
        </p:nvSpPr>
        <p:spPr>
          <a:xfrm>
            <a:off x="0" y="847736"/>
            <a:ext cx="12192000" cy="6180082"/>
          </a:xfrm>
          <a:solidFill>
            <a:schemeClr val="accent6">
              <a:lumMod val="40000"/>
              <a:lumOff val="60000"/>
            </a:schemeClr>
          </a:solidFill>
        </p:spPr>
        <p:txBody>
          <a:bodyPr>
            <a:normAutofit/>
          </a:bodyPr>
          <a:lstStyle/>
          <a:p>
            <a:pPr algn="just"/>
            <a:r>
              <a:rPr lang="en-US" dirty="0">
                <a:latin typeface="Arial" pitchFamily="34" charset="0"/>
                <a:cs typeface="Arial" pitchFamily="34" charset="0"/>
              </a:rPr>
              <a:t>A holistic approach to the study of cultural systems</a:t>
            </a:r>
          </a:p>
          <a:p>
            <a:pPr algn="just"/>
            <a:r>
              <a:rPr lang="en-US" dirty="0">
                <a:latin typeface="Arial" pitchFamily="34" charset="0"/>
                <a:cs typeface="Arial" pitchFamily="34" charset="0"/>
              </a:rPr>
              <a:t>A process of discovery, making inferences, and continuing inquiries in an attempt to achieve maximum validity</a:t>
            </a:r>
          </a:p>
          <a:p>
            <a:pPr algn="just"/>
            <a:r>
              <a:rPr lang="en-US" dirty="0">
                <a:latin typeface="Arial" pitchFamily="34" charset="0"/>
                <a:cs typeface="Arial" pitchFamily="34" charset="0"/>
              </a:rPr>
              <a:t>An open-ended emergent learning process, and is highly flexible and creative process</a:t>
            </a:r>
          </a:p>
          <a:p>
            <a:pPr algn="just"/>
            <a:r>
              <a:rPr lang="en-US" dirty="0">
                <a:latin typeface="Arial" pitchFamily="34" charset="0"/>
                <a:cs typeface="Arial" pitchFamily="34" charset="0"/>
              </a:rPr>
              <a:t>Interpretive, reflexive, and constructivist process</a:t>
            </a:r>
          </a:p>
          <a:p>
            <a:pPr algn="just"/>
            <a:r>
              <a:rPr lang="en-US" dirty="0">
                <a:latin typeface="Arial" pitchFamily="34" charset="0"/>
                <a:cs typeface="Arial" pitchFamily="34" charset="0"/>
              </a:rPr>
              <a:t>Requires the daily and continuous recording of field notes</a:t>
            </a:r>
          </a:p>
          <a:p>
            <a:pPr algn="just"/>
            <a:r>
              <a:rPr lang="en-US" dirty="0">
                <a:latin typeface="Arial" pitchFamily="34" charset="0"/>
                <a:cs typeface="Arial" pitchFamily="34" charset="0"/>
              </a:rPr>
              <a:t>Tries to earn trust of the respondents</a:t>
            </a:r>
            <a:endParaRPr lang="en-IN" dirty="0">
              <a:latin typeface="Arial" pitchFamily="34" charset="0"/>
              <a:cs typeface="Arial" pitchFamily="34" charset="0"/>
            </a:endParaRPr>
          </a:p>
        </p:txBody>
      </p:sp>
    </p:spTree>
    <p:extLst>
      <p:ext uri="{BB962C8B-B14F-4D97-AF65-F5344CB8AC3E}">
        <p14:creationId xmlns:p14="http://schemas.microsoft.com/office/powerpoint/2010/main" val="32513903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A1FD0D-E5F9-4D43-9D1C-04CDA80E22C2}"/>
              </a:ext>
            </a:extLst>
          </p:cNvPr>
          <p:cNvSpPr>
            <a:spLocks noGrp="1"/>
          </p:cNvSpPr>
          <p:nvPr>
            <p:ph type="title"/>
          </p:nvPr>
        </p:nvSpPr>
        <p:spPr>
          <a:xfrm>
            <a:off x="0" y="1"/>
            <a:ext cx="12192000" cy="681036"/>
          </a:xfrm>
        </p:spPr>
        <p:txBody>
          <a:bodyPr>
            <a:noAutofit/>
          </a:bodyPr>
          <a:lstStyle/>
          <a:p>
            <a:pPr algn="ctr"/>
            <a:r>
              <a:rPr lang="en-IN" sz="3200" dirty="0">
                <a:solidFill>
                  <a:srgbClr val="00B050"/>
                </a:solidFill>
                <a:latin typeface="Algerian" panose="04020705040A02060702" pitchFamily="82" charset="0"/>
              </a:rPr>
              <a:t>STEPS OF ETHNOGRAPHIC METHOD</a:t>
            </a:r>
          </a:p>
        </p:txBody>
      </p:sp>
      <p:sp>
        <p:nvSpPr>
          <p:cNvPr id="3" name="Content Placeholder 2">
            <a:extLst>
              <a:ext uri="{FF2B5EF4-FFF2-40B4-BE49-F238E27FC236}">
                <a16:creationId xmlns:a16="http://schemas.microsoft.com/office/drawing/2014/main" id="{3614D5A0-77F6-43B7-A155-34EFDDF2599A}"/>
              </a:ext>
            </a:extLst>
          </p:cNvPr>
          <p:cNvSpPr>
            <a:spLocks noGrp="1"/>
          </p:cNvSpPr>
          <p:nvPr>
            <p:ph idx="1"/>
          </p:nvPr>
        </p:nvSpPr>
        <p:spPr>
          <a:xfrm>
            <a:off x="0" y="563470"/>
            <a:ext cx="12192000" cy="6176962"/>
          </a:xfrm>
          <a:solidFill>
            <a:schemeClr val="accent6">
              <a:lumMod val="40000"/>
              <a:lumOff val="60000"/>
            </a:schemeClr>
          </a:solidFill>
        </p:spPr>
        <p:txBody>
          <a:bodyPr>
            <a:noAutofit/>
          </a:bodyPr>
          <a:lstStyle/>
          <a:p>
            <a:r>
              <a:rPr lang="en-US" dirty="0">
                <a:solidFill>
                  <a:schemeClr val="accent1">
                    <a:lumMod val="50000"/>
                  </a:schemeClr>
                </a:solidFill>
                <a:latin typeface="Arial" pitchFamily="34" charset="0"/>
                <a:cs typeface="Arial" pitchFamily="34" charset="0"/>
              </a:rPr>
              <a:t>Selection: </a:t>
            </a:r>
            <a:r>
              <a:rPr lang="en-US" dirty="0">
                <a:latin typeface="Arial" pitchFamily="34" charset="0"/>
                <a:cs typeface="Arial" pitchFamily="34" charset="0"/>
              </a:rPr>
              <a:t>The ethnographic method begins with selection of a culture. The researcher selects the culture/ community or population according to his or her interest.</a:t>
            </a:r>
          </a:p>
          <a:p>
            <a:r>
              <a:rPr lang="en-US" dirty="0">
                <a:solidFill>
                  <a:schemeClr val="accent1">
                    <a:lumMod val="50000"/>
                  </a:schemeClr>
                </a:solidFill>
                <a:latin typeface="Arial" pitchFamily="34" charset="0"/>
                <a:cs typeface="Arial" pitchFamily="34" charset="0"/>
              </a:rPr>
              <a:t>Review of Literature</a:t>
            </a:r>
            <a:r>
              <a:rPr lang="en-US" dirty="0">
                <a:latin typeface="Arial" pitchFamily="34" charset="0"/>
                <a:cs typeface="Arial" pitchFamily="34" charset="0"/>
              </a:rPr>
              <a:t>: Then the researcher reviews the literature pertaining to the culture to get a brief idea and historical sketch of the culture selected for study.</a:t>
            </a:r>
          </a:p>
          <a:p>
            <a:r>
              <a:rPr lang="en-US" dirty="0">
                <a:solidFill>
                  <a:schemeClr val="accent1">
                    <a:lumMod val="50000"/>
                  </a:schemeClr>
                </a:solidFill>
                <a:latin typeface="Arial" pitchFamily="34" charset="0"/>
                <a:cs typeface="Arial" pitchFamily="34" charset="0"/>
              </a:rPr>
              <a:t>Identification of variables</a:t>
            </a:r>
            <a:r>
              <a:rPr lang="en-US" dirty="0">
                <a:latin typeface="Arial" pitchFamily="34" charset="0"/>
                <a:cs typeface="Arial" pitchFamily="34" charset="0"/>
              </a:rPr>
              <a:t>: The researcher then identifies variables which interests him or her as well as the members of the culture and needs to be explored.</a:t>
            </a:r>
          </a:p>
          <a:p>
            <a:r>
              <a:rPr lang="en-US" dirty="0">
                <a:solidFill>
                  <a:schemeClr val="accent1">
                    <a:lumMod val="50000"/>
                  </a:schemeClr>
                </a:solidFill>
                <a:latin typeface="Arial" pitchFamily="34" charset="0"/>
                <a:cs typeface="Arial" pitchFamily="34" charset="0"/>
              </a:rPr>
              <a:t>Entry:</a:t>
            </a:r>
            <a:r>
              <a:rPr lang="en-US" dirty="0">
                <a:latin typeface="Arial" pitchFamily="34" charset="0"/>
                <a:cs typeface="Arial" pitchFamily="34" charset="0"/>
              </a:rPr>
              <a:t> The ethnographer then tries to enter the culture and gain the acceptance of the members of the culture</a:t>
            </a:r>
          </a:p>
          <a:p>
            <a:r>
              <a:rPr lang="en-US" dirty="0">
                <a:solidFill>
                  <a:schemeClr val="accent1">
                    <a:lumMod val="50000"/>
                  </a:schemeClr>
                </a:solidFill>
                <a:latin typeface="Arial" pitchFamily="34" charset="0"/>
                <a:cs typeface="Arial" pitchFamily="34" charset="0"/>
              </a:rPr>
              <a:t>Cultural Immersion</a:t>
            </a:r>
            <a:r>
              <a:rPr lang="en-US" dirty="0">
                <a:latin typeface="Arial" pitchFamily="34" charset="0"/>
                <a:cs typeface="Arial" pitchFamily="34" charset="0"/>
              </a:rPr>
              <a:t>: Ethnographers live in the culture for months or even years which they have chosen to study. The middle stages of the ethnographic method involve gaining informants, using them to gain yet more informants in a chaining process</a:t>
            </a:r>
            <a:endParaRPr lang="en-IN" dirty="0">
              <a:latin typeface="Arial" pitchFamily="34" charset="0"/>
              <a:cs typeface="Arial" pitchFamily="34" charset="0"/>
            </a:endParaRPr>
          </a:p>
        </p:txBody>
      </p:sp>
    </p:spTree>
    <p:extLst>
      <p:ext uri="{BB962C8B-B14F-4D97-AF65-F5344CB8AC3E}">
        <p14:creationId xmlns:p14="http://schemas.microsoft.com/office/powerpoint/2010/main" val="16348114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AFDF96-895D-4440-9FF9-CB5FB9CFFF46}"/>
              </a:ext>
            </a:extLst>
          </p:cNvPr>
          <p:cNvSpPr>
            <a:spLocks noGrp="1"/>
          </p:cNvSpPr>
          <p:nvPr>
            <p:ph type="title"/>
          </p:nvPr>
        </p:nvSpPr>
        <p:spPr>
          <a:xfrm>
            <a:off x="0" y="1"/>
            <a:ext cx="12192000" cy="819806"/>
          </a:xfrm>
        </p:spPr>
        <p:txBody>
          <a:bodyPr>
            <a:normAutofit/>
          </a:bodyPr>
          <a:lstStyle/>
          <a:p>
            <a:pPr algn="ctr"/>
            <a:r>
              <a:rPr lang="en-IN" sz="3200" b="1" dirty="0">
                <a:solidFill>
                  <a:srgbClr val="00B050"/>
                </a:solidFill>
                <a:latin typeface="Algerian" panose="04020705040A02060702" pitchFamily="82" charset="0"/>
              </a:rPr>
              <a:t>STEPS OF ETHNOGRAPHIC METHOD</a:t>
            </a:r>
            <a:endParaRPr lang="en-IN" sz="3200" b="1" dirty="0">
              <a:solidFill>
                <a:srgbClr val="00B050"/>
              </a:solidFill>
            </a:endParaRPr>
          </a:p>
        </p:txBody>
      </p:sp>
      <p:sp>
        <p:nvSpPr>
          <p:cNvPr id="3" name="Content Placeholder 2">
            <a:extLst>
              <a:ext uri="{FF2B5EF4-FFF2-40B4-BE49-F238E27FC236}">
                <a16:creationId xmlns:a16="http://schemas.microsoft.com/office/drawing/2014/main" id="{A4558363-3E58-43C5-95DC-FCF4B4A62D45}"/>
              </a:ext>
            </a:extLst>
          </p:cNvPr>
          <p:cNvSpPr>
            <a:spLocks noGrp="1"/>
          </p:cNvSpPr>
          <p:nvPr>
            <p:ph idx="1"/>
          </p:nvPr>
        </p:nvSpPr>
        <p:spPr>
          <a:xfrm>
            <a:off x="0" y="819807"/>
            <a:ext cx="12192000" cy="6038192"/>
          </a:xfrm>
          <a:solidFill>
            <a:schemeClr val="accent6">
              <a:lumMod val="40000"/>
              <a:lumOff val="60000"/>
            </a:schemeClr>
          </a:solidFill>
        </p:spPr>
        <p:txBody>
          <a:bodyPr/>
          <a:lstStyle/>
          <a:p>
            <a:pPr algn="just"/>
            <a:r>
              <a:rPr lang="en-US" dirty="0">
                <a:solidFill>
                  <a:schemeClr val="accent1">
                    <a:lumMod val="50000"/>
                  </a:schemeClr>
                </a:solidFill>
                <a:latin typeface="Arial" pitchFamily="34" charset="0"/>
                <a:cs typeface="Arial" pitchFamily="34" charset="0"/>
              </a:rPr>
              <a:t>Data Collection</a:t>
            </a:r>
            <a:r>
              <a:rPr lang="en-US" dirty="0">
                <a:latin typeface="Arial" pitchFamily="34" charset="0"/>
                <a:cs typeface="Arial" pitchFamily="34" charset="0"/>
              </a:rPr>
              <a:t>: After gaining the confidence of the respondents, the researcher collects information in form of observational transcripts and interview recordings and tapings</a:t>
            </a:r>
          </a:p>
          <a:p>
            <a:pPr algn="just"/>
            <a:r>
              <a:rPr lang="en-US" dirty="0">
                <a:solidFill>
                  <a:schemeClr val="accent1">
                    <a:lumMod val="75000"/>
                  </a:schemeClr>
                </a:solidFill>
                <a:latin typeface="Arial" pitchFamily="34" charset="0"/>
                <a:cs typeface="Arial" pitchFamily="34" charset="0"/>
              </a:rPr>
              <a:t>Analyses of Data </a:t>
            </a:r>
            <a:r>
              <a:rPr lang="en-US" dirty="0">
                <a:latin typeface="Arial" pitchFamily="34" charset="0"/>
                <a:cs typeface="Arial" pitchFamily="34" charset="0"/>
              </a:rPr>
              <a:t>: From the many sources collected, the ethnographer analyzes the data for a description of the culture-sharing group, themes that emerge from the group and an overall interpretation. The researcher begins to compile a detailed description of the culture-sharing group, by focusing on a single event, on several activities, or on the group over a prolonged period of time.</a:t>
            </a:r>
          </a:p>
          <a:p>
            <a:pPr algn="just"/>
            <a:r>
              <a:rPr lang="en-US" dirty="0">
                <a:solidFill>
                  <a:schemeClr val="accent1">
                    <a:lumMod val="75000"/>
                  </a:schemeClr>
                </a:solidFill>
                <a:latin typeface="Arial" pitchFamily="34" charset="0"/>
                <a:cs typeface="Arial" pitchFamily="34" charset="0"/>
              </a:rPr>
              <a:t>Generalizations</a:t>
            </a:r>
            <a:r>
              <a:rPr lang="en-US" dirty="0">
                <a:latin typeface="Arial" pitchFamily="34" charset="0"/>
                <a:cs typeface="Arial" pitchFamily="34" charset="0"/>
              </a:rPr>
              <a:t>; Forge a working set of rules or generalizations as to how the culture-sharing group works as the final product of this analysis. The final product is a holistic cultural portrait of the group that incorporates the views of the participants (emic) as  well as the views of the researcher (etic). </a:t>
            </a:r>
            <a:endParaRPr lang="en-IN" b="1" dirty="0">
              <a:latin typeface="Arial" pitchFamily="34" charset="0"/>
              <a:cs typeface="Arial" pitchFamily="34" charset="0"/>
            </a:endParaRPr>
          </a:p>
        </p:txBody>
      </p:sp>
    </p:spTree>
    <p:extLst>
      <p:ext uri="{BB962C8B-B14F-4D97-AF65-F5344CB8AC3E}">
        <p14:creationId xmlns:p14="http://schemas.microsoft.com/office/powerpoint/2010/main" val="32085565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D31155-C5F6-44F4-A690-EEDEF3613B26}"/>
              </a:ext>
            </a:extLst>
          </p:cNvPr>
          <p:cNvSpPr>
            <a:spLocks noGrp="1"/>
          </p:cNvSpPr>
          <p:nvPr>
            <p:ph type="title"/>
          </p:nvPr>
        </p:nvSpPr>
        <p:spPr>
          <a:xfrm>
            <a:off x="0" y="1"/>
            <a:ext cx="12192000" cy="882868"/>
          </a:xfrm>
        </p:spPr>
        <p:txBody>
          <a:bodyPr>
            <a:normAutofit/>
          </a:bodyPr>
          <a:lstStyle/>
          <a:p>
            <a:pPr algn="ctr"/>
            <a:r>
              <a:rPr lang="en-IN" sz="3200" dirty="0">
                <a:solidFill>
                  <a:srgbClr val="00B050"/>
                </a:solidFill>
                <a:latin typeface="Algerian" pitchFamily="82" charset="0"/>
              </a:rPr>
              <a:t>TYPES OF ETHNOGRAPHIC RESEARCH</a:t>
            </a:r>
          </a:p>
        </p:txBody>
      </p:sp>
      <p:sp>
        <p:nvSpPr>
          <p:cNvPr id="3" name="Content Placeholder 2">
            <a:extLst>
              <a:ext uri="{FF2B5EF4-FFF2-40B4-BE49-F238E27FC236}">
                <a16:creationId xmlns:a16="http://schemas.microsoft.com/office/drawing/2014/main" id="{43CD868E-9073-4776-AD61-9B5D3690BC3D}"/>
              </a:ext>
            </a:extLst>
          </p:cNvPr>
          <p:cNvSpPr>
            <a:spLocks noGrp="1"/>
          </p:cNvSpPr>
          <p:nvPr>
            <p:ph idx="1"/>
          </p:nvPr>
        </p:nvSpPr>
        <p:spPr>
          <a:xfrm>
            <a:off x="0" y="740979"/>
            <a:ext cx="12192000" cy="6117020"/>
          </a:xfrm>
          <a:solidFill>
            <a:schemeClr val="accent6">
              <a:lumMod val="40000"/>
              <a:lumOff val="60000"/>
            </a:schemeClr>
          </a:solidFill>
        </p:spPr>
        <p:txBody>
          <a:bodyPr>
            <a:noAutofit/>
          </a:bodyPr>
          <a:lstStyle/>
          <a:p>
            <a:pPr algn="just"/>
            <a:r>
              <a:rPr lang="en-US" dirty="0">
                <a:solidFill>
                  <a:srgbClr val="FF0000"/>
                </a:solidFill>
                <a:latin typeface="Arial" pitchFamily="34" charset="0"/>
                <a:cs typeface="Arial" pitchFamily="34" charset="0"/>
              </a:rPr>
              <a:t>Macro ethnography</a:t>
            </a:r>
            <a:r>
              <a:rPr lang="en-US" dirty="0">
                <a:latin typeface="Arial" pitchFamily="34" charset="0"/>
                <a:cs typeface="Arial" pitchFamily="34" charset="0"/>
              </a:rPr>
              <a:t>: It is the study of broadly defined cultural grouping such as – “eco-friendly practices of tribes in India”. The common perspectives are studied at a more larger level, which are found to be common under a more broader strata.</a:t>
            </a:r>
          </a:p>
          <a:p>
            <a:pPr algn="just"/>
            <a:r>
              <a:rPr lang="en-US" dirty="0">
                <a:solidFill>
                  <a:srgbClr val="FF0000"/>
                </a:solidFill>
                <a:latin typeface="Arial" pitchFamily="34" charset="0"/>
                <a:cs typeface="Arial" pitchFamily="34" charset="0"/>
              </a:rPr>
              <a:t>Micro ethnography</a:t>
            </a:r>
            <a:r>
              <a:rPr lang="en-US" dirty="0">
                <a:latin typeface="Arial" pitchFamily="34" charset="0"/>
                <a:cs typeface="Arial" pitchFamily="34" charset="0"/>
              </a:rPr>
              <a:t>: It is the study of more specific cultural groupings such as the “religious practices of tribal people in </a:t>
            </a:r>
            <a:r>
              <a:rPr lang="en-US" dirty="0" err="1">
                <a:latin typeface="Arial" pitchFamily="34" charset="0"/>
                <a:cs typeface="Arial" pitchFamily="34" charset="0"/>
              </a:rPr>
              <a:t>kerala</a:t>
            </a:r>
            <a:r>
              <a:rPr lang="en-US" dirty="0">
                <a:latin typeface="Arial" pitchFamily="34" charset="0"/>
                <a:cs typeface="Arial" pitchFamily="34" charset="0"/>
              </a:rPr>
              <a:t>”.</a:t>
            </a:r>
          </a:p>
          <a:p>
            <a:pPr algn="just"/>
            <a:r>
              <a:rPr lang="en-US" dirty="0">
                <a:solidFill>
                  <a:srgbClr val="FF0000"/>
                </a:solidFill>
                <a:latin typeface="Arial" pitchFamily="34" charset="0"/>
                <a:cs typeface="Arial" pitchFamily="34" charset="0"/>
              </a:rPr>
              <a:t>Emic perspectives</a:t>
            </a:r>
            <a:r>
              <a:rPr lang="en-US" dirty="0">
                <a:latin typeface="Arial" pitchFamily="34" charset="0"/>
                <a:cs typeface="Arial" pitchFamily="34" charset="0"/>
              </a:rPr>
              <a:t>: It is the ethnographic approach under which the viewpoints and responses of the ‘ingroup’ or the members of the culture understudy are noted down</a:t>
            </a:r>
          </a:p>
          <a:p>
            <a:pPr algn="just"/>
            <a:r>
              <a:rPr lang="en-US" dirty="0">
                <a:solidFill>
                  <a:srgbClr val="FF0000"/>
                </a:solidFill>
                <a:latin typeface="Arial" pitchFamily="34" charset="0"/>
                <a:cs typeface="Arial" pitchFamily="34" charset="0"/>
              </a:rPr>
              <a:t>Etic perspective</a:t>
            </a:r>
            <a:r>
              <a:rPr lang="en-US" dirty="0">
                <a:latin typeface="Arial" pitchFamily="34" charset="0"/>
                <a:cs typeface="Arial" pitchFamily="34" charset="0"/>
              </a:rPr>
              <a:t>: It is the ethnographic approach under which the viewpoints and responses of the ‘out groups’ or the members who do not belong to the culture under study are noted down. Their viewpoints highlight the phenomena being followed under a particular culture</a:t>
            </a:r>
            <a:endParaRPr lang="en-IN" dirty="0">
              <a:latin typeface="Arial" pitchFamily="34" charset="0"/>
              <a:cs typeface="Arial" pitchFamily="34" charset="0"/>
            </a:endParaRPr>
          </a:p>
        </p:txBody>
      </p:sp>
    </p:spTree>
    <p:extLst>
      <p:ext uri="{BB962C8B-B14F-4D97-AF65-F5344CB8AC3E}">
        <p14:creationId xmlns:p14="http://schemas.microsoft.com/office/powerpoint/2010/main" val="37065106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968F9D-5C90-4794-9203-CD977F719285}"/>
              </a:ext>
            </a:extLst>
          </p:cNvPr>
          <p:cNvSpPr>
            <a:spLocks noGrp="1"/>
          </p:cNvSpPr>
          <p:nvPr>
            <p:ph type="title"/>
          </p:nvPr>
        </p:nvSpPr>
        <p:spPr>
          <a:xfrm>
            <a:off x="0" y="1"/>
            <a:ext cx="12192000" cy="898633"/>
          </a:xfrm>
        </p:spPr>
        <p:txBody>
          <a:bodyPr>
            <a:normAutofit/>
          </a:bodyPr>
          <a:lstStyle/>
          <a:p>
            <a:pPr algn="ctr"/>
            <a:r>
              <a:rPr lang="en-US" sz="3200" b="1" dirty="0">
                <a:solidFill>
                  <a:srgbClr val="00B050"/>
                </a:solidFill>
                <a:latin typeface="Algerian" panose="04020705040A02060702" pitchFamily="82" charset="0"/>
              </a:rPr>
              <a:t>Skills required for Ethnographic Studies</a:t>
            </a:r>
            <a:endParaRPr lang="en-IN" sz="3200" b="1" dirty="0">
              <a:solidFill>
                <a:srgbClr val="00B050"/>
              </a:solidFill>
              <a:latin typeface="Algerian" panose="04020705040A02060702" pitchFamily="82" charset="0"/>
            </a:endParaRPr>
          </a:p>
        </p:txBody>
      </p:sp>
      <p:sp>
        <p:nvSpPr>
          <p:cNvPr id="3" name="Content Placeholder 2">
            <a:extLst>
              <a:ext uri="{FF2B5EF4-FFF2-40B4-BE49-F238E27FC236}">
                <a16:creationId xmlns:a16="http://schemas.microsoft.com/office/drawing/2014/main" id="{FDF50B20-D7E5-4C71-B399-CE8734F1DA6C}"/>
              </a:ext>
            </a:extLst>
          </p:cNvPr>
          <p:cNvSpPr>
            <a:spLocks noGrp="1"/>
          </p:cNvSpPr>
          <p:nvPr>
            <p:ph idx="1"/>
          </p:nvPr>
        </p:nvSpPr>
        <p:spPr>
          <a:xfrm>
            <a:off x="0" y="727467"/>
            <a:ext cx="12192000" cy="6195847"/>
          </a:xfrm>
          <a:solidFill>
            <a:schemeClr val="accent6">
              <a:lumMod val="40000"/>
              <a:lumOff val="60000"/>
            </a:schemeClr>
          </a:solidFill>
        </p:spPr>
        <p:txBody>
          <a:bodyPr>
            <a:normAutofit/>
          </a:bodyPr>
          <a:lstStyle/>
          <a:p>
            <a:pPr algn="just"/>
            <a:r>
              <a:rPr lang="en-US" dirty="0">
                <a:latin typeface="Arial" pitchFamily="34" charset="0"/>
                <a:cs typeface="Arial" pitchFamily="34" charset="0"/>
              </a:rPr>
              <a:t>High degree of interpretative agility is required to understand the wide range of issues and facts involved in the study.</a:t>
            </a:r>
          </a:p>
          <a:p>
            <a:pPr algn="just"/>
            <a:r>
              <a:rPr lang="en-US" dirty="0">
                <a:latin typeface="Arial" pitchFamily="34" charset="0"/>
                <a:cs typeface="Arial" pitchFamily="34" charset="0"/>
              </a:rPr>
              <a:t>The researcher needs to be unbiased and unprejudiced in order for the study to draw valid and reliable conclusions</a:t>
            </a:r>
          </a:p>
          <a:p>
            <a:pPr algn="just"/>
            <a:r>
              <a:rPr lang="en-US" dirty="0">
                <a:latin typeface="Arial" pitchFamily="34" charset="0"/>
                <a:cs typeface="Arial" pitchFamily="34" charset="0"/>
              </a:rPr>
              <a:t>.The researcher needs to be familiar with the social settings and needs to have a high degree of intellectuality and diplomacy.</a:t>
            </a:r>
          </a:p>
          <a:p>
            <a:pPr algn="just"/>
            <a:r>
              <a:rPr lang="en-US" dirty="0">
                <a:latin typeface="Arial" pitchFamily="34" charset="0"/>
                <a:cs typeface="Arial" pitchFamily="34" charset="0"/>
              </a:rPr>
              <a:t>The researcher needs to possess good interactional and inter-personal skills.</a:t>
            </a:r>
          </a:p>
          <a:p>
            <a:pPr algn="just"/>
            <a:r>
              <a:rPr lang="en-US" dirty="0">
                <a:latin typeface="Arial" pitchFamily="34" charset="0"/>
                <a:cs typeface="Arial" pitchFamily="34" charset="0"/>
              </a:rPr>
              <a:t>The researcher needs to be sensitive towards the culture, values and norms of the social setting in which the study is being conducted.</a:t>
            </a:r>
          </a:p>
          <a:p>
            <a:pPr algn="just"/>
            <a:r>
              <a:rPr lang="en-US" dirty="0">
                <a:latin typeface="Arial" pitchFamily="34" charset="0"/>
                <a:cs typeface="Arial" pitchFamily="34" charset="0"/>
              </a:rPr>
              <a:t>The researcher needs to be familiar with the tenets of research ethics</a:t>
            </a:r>
            <a:endParaRPr lang="en-IN" dirty="0">
              <a:latin typeface="Arial" pitchFamily="34" charset="0"/>
              <a:cs typeface="Arial" pitchFamily="34" charset="0"/>
            </a:endParaRPr>
          </a:p>
        </p:txBody>
      </p:sp>
    </p:spTree>
    <p:extLst>
      <p:ext uri="{BB962C8B-B14F-4D97-AF65-F5344CB8AC3E}">
        <p14:creationId xmlns:p14="http://schemas.microsoft.com/office/powerpoint/2010/main" val="29146620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584C87-697A-4B07-8692-1300E9C48090}"/>
              </a:ext>
            </a:extLst>
          </p:cNvPr>
          <p:cNvSpPr>
            <a:spLocks noGrp="1"/>
          </p:cNvSpPr>
          <p:nvPr>
            <p:ph type="title"/>
          </p:nvPr>
        </p:nvSpPr>
        <p:spPr>
          <a:xfrm>
            <a:off x="0" y="0"/>
            <a:ext cx="12192000" cy="662151"/>
          </a:xfrm>
        </p:spPr>
        <p:txBody>
          <a:bodyPr>
            <a:noAutofit/>
          </a:bodyPr>
          <a:lstStyle/>
          <a:p>
            <a:pPr algn="ctr"/>
            <a:r>
              <a:rPr lang="en-IN" sz="3200" b="1" dirty="0">
                <a:solidFill>
                  <a:srgbClr val="00B050"/>
                </a:solidFill>
                <a:latin typeface="Algerian" panose="04020705040A02060702" pitchFamily="82" charset="0"/>
              </a:rPr>
              <a:t>Ethnographic design--Do’s</a:t>
            </a:r>
          </a:p>
        </p:txBody>
      </p:sp>
      <p:sp>
        <p:nvSpPr>
          <p:cNvPr id="3" name="Content Placeholder 2">
            <a:extLst>
              <a:ext uri="{FF2B5EF4-FFF2-40B4-BE49-F238E27FC236}">
                <a16:creationId xmlns:a16="http://schemas.microsoft.com/office/drawing/2014/main" id="{5CB04C65-E631-45FD-808D-7370CBBDFA83}"/>
              </a:ext>
            </a:extLst>
          </p:cNvPr>
          <p:cNvSpPr>
            <a:spLocks noGrp="1"/>
          </p:cNvSpPr>
          <p:nvPr>
            <p:ph idx="1"/>
          </p:nvPr>
        </p:nvSpPr>
        <p:spPr>
          <a:xfrm>
            <a:off x="0" y="662151"/>
            <a:ext cx="12192000" cy="6195848"/>
          </a:xfrm>
          <a:solidFill>
            <a:schemeClr val="accent6">
              <a:lumMod val="40000"/>
              <a:lumOff val="60000"/>
            </a:schemeClr>
          </a:solidFill>
        </p:spPr>
        <p:txBody>
          <a:bodyPr>
            <a:normAutofit fontScale="92500"/>
          </a:bodyPr>
          <a:lstStyle/>
          <a:p>
            <a:pPr algn="just"/>
            <a:r>
              <a:rPr lang="en-US" dirty="0">
                <a:latin typeface="Arial" pitchFamily="34" charset="0"/>
                <a:cs typeface="Arial" pitchFamily="34" charset="0"/>
              </a:rPr>
              <a:t>Have an open mind, free of any kinds of prejudice or biasness</a:t>
            </a:r>
          </a:p>
          <a:p>
            <a:pPr algn="just"/>
            <a:r>
              <a:rPr lang="en-US" dirty="0">
                <a:latin typeface="Arial" pitchFamily="34" charset="0"/>
                <a:cs typeface="Arial" pitchFamily="34" charset="0"/>
              </a:rPr>
              <a:t>Keep a simple stature so that the people feel comfortable and act naturally</a:t>
            </a:r>
          </a:p>
          <a:p>
            <a:pPr algn="just"/>
            <a:r>
              <a:rPr lang="en-US" dirty="0">
                <a:latin typeface="Arial" pitchFamily="34" charset="0"/>
                <a:cs typeface="Arial" pitchFamily="34" charset="0"/>
              </a:rPr>
              <a:t>Be diplomatic and supportive towards the views and opinions of the subjects</a:t>
            </a:r>
          </a:p>
          <a:p>
            <a:pPr algn="just"/>
            <a:r>
              <a:rPr lang="en-US" dirty="0">
                <a:latin typeface="Arial" pitchFamily="34" charset="0"/>
                <a:cs typeface="Arial" pitchFamily="34" charset="0"/>
              </a:rPr>
              <a:t>A prior study and understanding of the group and the environment is vital for a good ethnographic study</a:t>
            </a:r>
          </a:p>
          <a:p>
            <a:pPr algn="just"/>
            <a:r>
              <a:rPr lang="en-US" dirty="0">
                <a:latin typeface="Arial" pitchFamily="34" charset="0"/>
                <a:cs typeface="Arial" pitchFamily="34" charset="0"/>
              </a:rPr>
              <a:t>Good understanding of social science theory, research methods and research design is important for conducting ethnographic studies</a:t>
            </a:r>
          </a:p>
          <a:p>
            <a:pPr algn="just"/>
            <a:r>
              <a:rPr lang="en-US" dirty="0">
                <a:latin typeface="Arial" pitchFamily="34" charset="0"/>
                <a:cs typeface="Arial" pitchFamily="34" charset="0"/>
              </a:rPr>
              <a:t>Think about what you are going to ask beforehand and get familiar with the questions</a:t>
            </a:r>
          </a:p>
          <a:p>
            <a:pPr algn="just"/>
            <a:r>
              <a:rPr lang="en-US" dirty="0">
                <a:latin typeface="Arial" pitchFamily="34" charset="0"/>
                <a:cs typeface="Arial" pitchFamily="34" charset="0"/>
              </a:rPr>
              <a:t>During an interview try to put your respondents at ease and choose a setting where your interviewee will feel safe and comfortable</a:t>
            </a:r>
          </a:p>
          <a:p>
            <a:pPr algn="just"/>
            <a:r>
              <a:rPr lang="en-US" dirty="0">
                <a:latin typeface="Arial" pitchFamily="34" charset="0"/>
                <a:cs typeface="Arial" pitchFamily="34" charset="0"/>
              </a:rPr>
              <a:t>Conduct the study in a relaxed and stress free mood</a:t>
            </a:r>
          </a:p>
          <a:p>
            <a:pPr algn="just"/>
            <a:r>
              <a:rPr lang="en-US" dirty="0">
                <a:latin typeface="Arial" pitchFamily="34" charset="0"/>
                <a:cs typeface="Arial" pitchFamily="34" charset="0"/>
              </a:rPr>
              <a:t>Always keep in mind to respect the ethics and norms of the group under the study</a:t>
            </a:r>
            <a:endParaRPr lang="en-IN" dirty="0">
              <a:latin typeface="Arial" pitchFamily="34" charset="0"/>
              <a:cs typeface="Arial" pitchFamily="34" charset="0"/>
            </a:endParaRPr>
          </a:p>
        </p:txBody>
      </p:sp>
    </p:spTree>
    <p:extLst>
      <p:ext uri="{BB962C8B-B14F-4D97-AF65-F5344CB8AC3E}">
        <p14:creationId xmlns:p14="http://schemas.microsoft.com/office/powerpoint/2010/main" val="41182402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083637-E609-4C8C-A2C9-E5C413E73AED}"/>
              </a:ext>
            </a:extLst>
          </p:cNvPr>
          <p:cNvSpPr>
            <a:spLocks noGrp="1"/>
          </p:cNvSpPr>
          <p:nvPr>
            <p:ph type="title"/>
          </p:nvPr>
        </p:nvSpPr>
        <p:spPr>
          <a:xfrm>
            <a:off x="0" y="1"/>
            <a:ext cx="12192000" cy="681036"/>
          </a:xfrm>
        </p:spPr>
        <p:txBody>
          <a:bodyPr>
            <a:noAutofit/>
          </a:bodyPr>
          <a:lstStyle/>
          <a:p>
            <a:pPr algn="ctr"/>
            <a:r>
              <a:rPr lang="en-IN" sz="3200" b="1" dirty="0">
                <a:solidFill>
                  <a:srgbClr val="00B050"/>
                </a:solidFill>
                <a:latin typeface="Algerian" panose="04020705040A02060702" pitchFamily="82" charset="0"/>
              </a:rPr>
              <a:t>Ethnographic design--Don’ts</a:t>
            </a:r>
          </a:p>
        </p:txBody>
      </p:sp>
      <p:sp>
        <p:nvSpPr>
          <p:cNvPr id="3" name="Content Placeholder 2">
            <a:extLst>
              <a:ext uri="{FF2B5EF4-FFF2-40B4-BE49-F238E27FC236}">
                <a16:creationId xmlns:a16="http://schemas.microsoft.com/office/drawing/2014/main" id="{E7CF6961-B01E-4110-8DF7-32E3D2CD695C}"/>
              </a:ext>
            </a:extLst>
          </p:cNvPr>
          <p:cNvSpPr>
            <a:spLocks noGrp="1"/>
          </p:cNvSpPr>
          <p:nvPr>
            <p:ph idx="1"/>
          </p:nvPr>
        </p:nvSpPr>
        <p:spPr>
          <a:xfrm>
            <a:off x="0" y="681037"/>
            <a:ext cx="12192000" cy="6176962"/>
          </a:xfrm>
          <a:solidFill>
            <a:schemeClr val="accent6">
              <a:lumMod val="40000"/>
              <a:lumOff val="60000"/>
            </a:schemeClr>
          </a:solidFill>
        </p:spPr>
        <p:txBody>
          <a:bodyPr>
            <a:normAutofit/>
          </a:bodyPr>
          <a:lstStyle/>
          <a:p>
            <a:pPr algn="just"/>
            <a:r>
              <a:rPr lang="en-US" dirty="0">
                <a:latin typeface="Arial" pitchFamily="34" charset="0"/>
                <a:cs typeface="Arial" pitchFamily="34" charset="0"/>
              </a:rPr>
              <a:t>Do not interrupt and simply observe</a:t>
            </a:r>
          </a:p>
          <a:p>
            <a:pPr algn="just"/>
            <a:r>
              <a:rPr lang="en-US" dirty="0">
                <a:latin typeface="Arial" pitchFamily="34" charset="0"/>
                <a:cs typeface="Arial" pitchFamily="34" charset="0"/>
              </a:rPr>
              <a:t>Never put pressure on the study subjects</a:t>
            </a:r>
          </a:p>
          <a:p>
            <a:pPr algn="just"/>
            <a:r>
              <a:rPr lang="en-US" dirty="0">
                <a:latin typeface="Arial" pitchFamily="34" charset="0"/>
                <a:cs typeface="Arial" pitchFamily="34" charset="0"/>
              </a:rPr>
              <a:t>Do not offend the culture, values and norms of the group under study</a:t>
            </a:r>
          </a:p>
          <a:p>
            <a:pPr algn="just"/>
            <a:r>
              <a:rPr lang="en-US" dirty="0">
                <a:latin typeface="Arial" pitchFamily="34" charset="0"/>
                <a:cs typeface="Arial" pitchFamily="34" charset="0"/>
              </a:rPr>
              <a:t>Do not over dress and keep the actions limited</a:t>
            </a:r>
          </a:p>
          <a:p>
            <a:pPr algn="just"/>
            <a:r>
              <a:rPr lang="en-US" dirty="0">
                <a:latin typeface="Arial" pitchFamily="34" charset="0"/>
                <a:cs typeface="Arial" pitchFamily="34" charset="0"/>
              </a:rPr>
              <a:t>Never distort the facts to meet the research aim</a:t>
            </a:r>
          </a:p>
          <a:p>
            <a:pPr algn="just"/>
            <a:r>
              <a:rPr lang="en-US" dirty="0">
                <a:latin typeface="Arial" pitchFamily="34" charset="0"/>
                <a:cs typeface="Arial" pitchFamily="34" charset="0"/>
              </a:rPr>
              <a:t>Never go unprepared and without prior understanding of the group</a:t>
            </a:r>
          </a:p>
          <a:p>
            <a:pPr algn="just"/>
            <a:r>
              <a:rPr lang="en-US" dirty="0">
                <a:latin typeface="Arial" pitchFamily="34" charset="0"/>
                <a:cs typeface="Arial" pitchFamily="34" charset="0"/>
              </a:rPr>
              <a:t>Never cross the ethical boundaries to conduct the research</a:t>
            </a:r>
            <a:endParaRPr lang="en-IN" dirty="0">
              <a:latin typeface="Arial" pitchFamily="34" charset="0"/>
              <a:cs typeface="Arial" pitchFamily="34" charset="0"/>
            </a:endParaRPr>
          </a:p>
        </p:txBody>
      </p:sp>
    </p:spTree>
    <p:extLst>
      <p:ext uri="{BB962C8B-B14F-4D97-AF65-F5344CB8AC3E}">
        <p14:creationId xmlns:p14="http://schemas.microsoft.com/office/powerpoint/2010/main" val="26643142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2FE1F4-840C-4252-8FAB-9C98917319B2}"/>
              </a:ext>
            </a:extLst>
          </p:cNvPr>
          <p:cNvSpPr>
            <a:spLocks noGrp="1"/>
          </p:cNvSpPr>
          <p:nvPr>
            <p:ph type="title"/>
          </p:nvPr>
        </p:nvSpPr>
        <p:spPr>
          <a:xfrm>
            <a:off x="0" y="0"/>
            <a:ext cx="12192000" cy="693682"/>
          </a:xfrm>
        </p:spPr>
        <p:txBody>
          <a:bodyPr>
            <a:noAutofit/>
          </a:bodyPr>
          <a:lstStyle/>
          <a:p>
            <a:pPr algn="ctr"/>
            <a:r>
              <a:rPr lang="en-IN" sz="3200" b="1" dirty="0">
                <a:solidFill>
                  <a:srgbClr val="00B050"/>
                </a:solidFill>
                <a:latin typeface="Algerian" panose="04020705040A02060702" pitchFamily="82" charset="0"/>
              </a:rPr>
              <a:t>Strengths of ethnographic design</a:t>
            </a:r>
            <a:endParaRPr lang="en-IN" sz="3200" b="1" dirty="0">
              <a:solidFill>
                <a:srgbClr val="00B050"/>
              </a:solidFill>
            </a:endParaRPr>
          </a:p>
        </p:txBody>
      </p:sp>
      <p:sp>
        <p:nvSpPr>
          <p:cNvPr id="3" name="Content Placeholder 2">
            <a:extLst>
              <a:ext uri="{FF2B5EF4-FFF2-40B4-BE49-F238E27FC236}">
                <a16:creationId xmlns:a16="http://schemas.microsoft.com/office/drawing/2014/main" id="{2A36E120-4210-4034-A512-09610C3E60CC}"/>
              </a:ext>
            </a:extLst>
          </p:cNvPr>
          <p:cNvSpPr>
            <a:spLocks noGrp="1"/>
          </p:cNvSpPr>
          <p:nvPr>
            <p:ph idx="1"/>
          </p:nvPr>
        </p:nvSpPr>
        <p:spPr>
          <a:xfrm>
            <a:off x="0" y="693682"/>
            <a:ext cx="12192000" cy="6022427"/>
          </a:xfrm>
          <a:solidFill>
            <a:schemeClr val="accent6">
              <a:lumMod val="40000"/>
              <a:lumOff val="60000"/>
            </a:schemeClr>
          </a:solidFill>
        </p:spPr>
        <p:txBody>
          <a:bodyPr>
            <a:normAutofit lnSpcReduction="10000"/>
          </a:bodyPr>
          <a:lstStyle/>
          <a:p>
            <a:pPr lvl="0"/>
            <a:r>
              <a:rPr lang="en-US" dirty="0">
                <a:solidFill>
                  <a:srgbClr val="4472C4"/>
                </a:solidFill>
                <a:latin typeface="Arial" pitchFamily="34" charset="0"/>
                <a:cs typeface="Arial" pitchFamily="34" charset="0"/>
              </a:rPr>
              <a:t>First hand insights-</a:t>
            </a:r>
            <a:r>
              <a:rPr lang="en-US" dirty="0">
                <a:solidFill>
                  <a:srgbClr val="111111"/>
                </a:solidFill>
                <a:latin typeface="Arial" pitchFamily="34" charset="0"/>
                <a:cs typeface="Arial" pitchFamily="34" charset="0"/>
              </a:rPr>
              <a:t>-</a:t>
            </a:r>
            <a:r>
              <a:rPr lang="en-US" dirty="0">
                <a:solidFill>
                  <a:prstClr val="black"/>
                </a:solidFill>
                <a:latin typeface="Arial" pitchFamily="34" charset="0"/>
                <a:cs typeface="Arial" pitchFamily="34" charset="0"/>
              </a:rPr>
              <a:t>As the researcher has interacted, experienced as a participant and observed with the participants firsthand, they can be sure of the insights that surface reliably.</a:t>
            </a:r>
          </a:p>
          <a:p>
            <a:pPr lvl="0" algn="just"/>
            <a:r>
              <a:rPr lang="en-US" dirty="0">
                <a:solidFill>
                  <a:srgbClr val="111111"/>
                </a:solidFill>
                <a:latin typeface="Arial" pitchFamily="34" charset="0"/>
                <a:cs typeface="Arial" pitchFamily="34" charset="0"/>
              </a:rPr>
              <a:t> </a:t>
            </a:r>
            <a:r>
              <a:rPr lang="en-US" dirty="0">
                <a:solidFill>
                  <a:srgbClr val="4472C4"/>
                </a:solidFill>
                <a:latin typeface="Arial" pitchFamily="34" charset="0"/>
                <a:cs typeface="Arial" pitchFamily="34" charset="0"/>
              </a:rPr>
              <a:t>Detailed data</a:t>
            </a:r>
            <a:r>
              <a:rPr lang="en-US" dirty="0">
                <a:solidFill>
                  <a:srgbClr val="111111"/>
                </a:solidFill>
                <a:latin typeface="Arial" pitchFamily="34" charset="0"/>
                <a:cs typeface="Arial" pitchFamily="34" charset="0"/>
              </a:rPr>
              <a:t>--</a:t>
            </a:r>
            <a:r>
              <a:rPr lang="en-US" dirty="0">
                <a:solidFill>
                  <a:prstClr val="black"/>
                </a:solidFill>
                <a:latin typeface="Arial" pitchFamily="34" charset="0"/>
                <a:cs typeface="Arial" pitchFamily="34" charset="0"/>
              </a:rPr>
              <a:t>The length of the time spent with the participants, probing and observations lead to rich and detailed data collection.</a:t>
            </a:r>
          </a:p>
          <a:p>
            <a:pPr lvl="0" algn="just"/>
            <a:r>
              <a:rPr lang="en-US" dirty="0">
                <a:solidFill>
                  <a:srgbClr val="4472C4"/>
                </a:solidFill>
                <a:latin typeface="Arial" pitchFamily="34" charset="0"/>
                <a:cs typeface="Arial" pitchFamily="34" charset="0"/>
              </a:rPr>
              <a:t> High reliability</a:t>
            </a:r>
            <a:r>
              <a:rPr lang="en-US" dirty="0">
                <a:solidFill>
                  <a:srgbClr val="111111"/>
                </a:solidFill>
                <a:latin typeface="Arial" pitchFamily="34" charset="0"/>
                <a:cs typeface="Arial" pitchFamily="34" charset="0"/>
              </a:rPr>
              <a:t>--</a:t>
            </a:r>
            <a:r>
              <a:rPr lang="en-US" dirty="0">
                <a:solidFill>
                  <a:prstClr val="black"/>
                </a:solidFill>
                <a:latin typeface="Arial" pitchFamily="34" charset="0"/>
                <a:cs typeface="Arial" pitchFamily="34" charset="0"/>
              </a:rPr>
              <a:t>Because the researcher is directly engaged with the group participants and immersed into the group, the data collected is not from external or from individuals outside of the group under consideration. The data collected is highly reliable.</a:t>
            </a:r>
          </a:p>
          <a:p>
            <a:pPr lvl="0" algn="just"/>
            <a:r>
              <a:rPr lang="en-US" dirty="0">
                <a:solidFill>
                  <a:srgbClr val="4472C4"/>
                </a:solidFill>
                <a:latin typeface="Arial" pitchFamily="34" charset="0"/>
                <a:cs typeface="Arial" pitchFamily="34" charset="0"/>
              </a:rPr>
              <a:t>Close-interaction</a:t>
            </a:r>
            <a:r>
              <a:rPr lang="en-US" dirty="0">
                <a:solidFill>
                  <a:srgbClr val="111111"/>
                </a:solidFill>
                <a:latin typeface="Arial" pitchFamily="34" charset="0"/>
                <a:cs typeface="Arial" pitchFamily="34" charset="0"/>
              </a:rPr>
              <a:t>--</a:t>
            </a:r>
            <a:r>
              <a:rPr lang="en-US" dirty="0">
                <a:solidFill>
                  <a:prstClr val="black"/>
                </a:solidFill>
                <a:latin typeface="Arial" pitchFamily="34" charset="0"/>
                <a:cs typeface="Arial" pitchFamily="34" charset="0"/>
              </a:rPr>
              <a:t>The ethnographic researcher is a participant within a group or culture, and involved closely with the other participants, they can develop perceptions, which can give them a peek into the lives and experiences of the participants within their culture. This also helps the researcher gain a deep understanding of different perspectives of individuals.</a:t>
            </a:r>
          </a:p>
          <a:p>
            <a:endParaRPr lang="en-IN" dirty="0">
              <a:latin typeface="Arial" pitchFamily="34" charset="0"/>
              <a:cs typeface="Arial" pitchFamily="34" charset="0"/>
            </a:endParaRPr>
          </a:p>
        </p:txBody>
      </p:sp>
    </p:spTree>
    <p:extLst>
      <p:ext uri="{BB962C8B-B14F-4D97-AF65-F5344CB8AC3E}">
        <p14:creationId xmlns:p14="http://schemas.microsoft.com/office/powerpoint/2010/main" val="33723624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4866E4-9F08-4CA0-9053-0A4B36EC9522}"/>
              </a:ext>
            </a:extLst>
          </p:cNvPr>
          <p:cNvSpPr>
            <a:spLocks noGrp="1"/>
          </p:cNvSpPr>
          <p:nvPr>
            <p:ph type="title"/>
          </p:nvPr>
        </p:nvSpPr>
        <p:spPr>
          <a:xfrm>
            <a:off x="0" y="-117566"/>
            <a:ext cx="12192000" cy="1245475"/>
          </a:xfrm>
        </p:spPr>
        <p:txBody>
          <a:bodyPr>
            <a:normAutofit/>
          </a:bodyPr>
          <a:lstStyle/>
          <a:p>
            <a:pPr algn="ctr"/>
            <a:r>
              <a:rPr lang="en-IN" sz="3200" b="1" dirty="0">
                <a:solidFill>
                  <a:srgbClr val="00B050"/>
                </a:solidFill>
                <a:latin typeface="Algerian" panose="04020705040A02060702" pitchFamily="82" charset="0"/>
                <a:cs typeface="Times New Roman" panose="02020603050405020304" pitchFamily="18" charset="0"/>
              </a:rPr>
              <a:t>Weakness</a:t>
            </a:r>
            <a:r>
              <a:rPr lang="en-IN" sz="3200" b="1" dirty="0">
                <a:solidFill>
                  <a:srgbClr val="00B050"/>
                </a:solidFill>
                <a:latin typeface="Algerian" panose="04020705040A02060702" pitchFamily="82" charset="0"/>
              </a:rPr>
              <a:t>  of ethnographic design</a:t>
            </a:r>
            <a:endParaRPr lang="en-IN" sz="3200" b="1" dirty="0">
              <a:solidFill>
                <a:srgbClr val="00B050"/>
              </a:solidFill>
            </a:endParaRPr>
          </a:p>
        </p:txBody>
      </p:sp>
      <p:sp>
        <p:nvSpPr>
          <p:cNvPr id="3" name="Content Placeholder 2">
            <a:extLst>
              <a:ext uri="{FF2B5EF4-FFF2-40B4-BE49-F238E27FC236}">
                <a16:creationId xmlns:a16="http://schemas.microsoft.com/office/drawing/2014/main" id="{00CD683E-B4C5-4747-B88A-46617A57C302}"/>
              </a:ext>
            </a:extLst>
          </p:cNvPr>
          <p:cNvSpPr>
            <a:spLocks noGrp="1"/>
          </p:cNvSpPr>
          <p:nvPr>
            <p:ph idx="1"/>
          </p:nvPr>
        </p:nvSpPr>
        <p:spPr>
          <a:xfrm>
            <a:off x="0" y="851338"/>
            <a:ext cx="12191999" cy="6006662"/>
          </a:xfrm>
          <a:solidFill>
            <a:schemeClr val="accent6">
              <a:lumMod val="40000"/>
              <a:lumOff val="60000"/>
            </a:schemeClr>
          </a:solidFill>
        </p:spPr>
        <p:txBody>
          <a:bodyPr>
            <a:normAutofit fontScale="92500" lnSpcReduction="10000"/>
          </a:bodyPr>
          <a:lstStyle/>
          <a:p>
            <a:pPr marL="0" lvl="0" indent="0" algn="just">
              <a:buNone/>
            </a:pPr>
            <a:r>
              <a:rPr lang="en-US" sz="3000" dirty="0">
                <a:solidFill>
                  <a:srgbClr val="4472C4"/>
                </a:solidFill>
                <a:latin typeface="Arial" pitchFamily="34" charset="0"/>
                <a:cs typeface="Arial" pitchFamily="34" charset="0"/>
              </a:rPr>
              <a:t>Time-consuming</a:t>
            </a:r>
            <a:r>
              <a:rPr lang="en-US" sz="3000" dirty="0">
                <a:solidFill>
                  <a:prstClr val="black"/>
                </a:solidFill>
                <a:latin typeface="Arial" pitchFamily="34" charset="0"/>
                <a:cs typeface="Arial" pitchFamily="34" charset="0"/>
              </a:rPr>
              <a:t>--A good ethnographic research study will require a huge time commitment from the researcher’s end. For studies that can go on for years at a stretch, researcher needs to stay part of the group for a long time.</a:t>
            </a:r>
          </a:p>
          <a:p>
            <a:pPr marL="0" lvl="0" indent="0" algn="just">
              <a:buNone/>
            </a:pPr>
            <a:r>
              <a:rPr lang="en-US" sz="3000" dirty="0">
                <a:solidFill>
                  <a:srgbClr val="4472C4"/>
                </a:solidFill>
                <a:latin typeface="Arial" pitchFamily="34" charset="0"/>
                <a:cs typeface="Arial" pitchFamily="34" charset="0"/>
              </a:rPr>
              <a:t>Diversity of results</a:t>
            </a:r>
            <a:r>
              <a:rPr lang="en-US" sz="3000" dirty="0">
                <a:solidFill>
                  <a:prstClr val="black"/>
                </a:solidFill>
                <a:latin typeface="Arial" pitchFamily="34" charset="0"/>
                <a:cs typeface="Arial" pitchFamily="34" charset="0"/>
              </a:rPr>
              <a:t>--The large number of participants and the extended exposure to their thoughts, preferences, cultural backgrounds and behavior can generate large amounts of diverse data which can pose a challenge to collate.</a:t>
            </a:r>
          </a:p>
          <a:p>
            <a:pPr marL="0" lvl="0" indent="0" algn="just">
              <a:buNone/>
            </a:pPr>
            <a:r>
              <a:rPr lang="en-US" sz="3000" dirty="0">
                <a:solidFill>
                  <a:srgbClr val="4472C4"/>
                </a:solidFill>
                <a:latin typeface="Arial" pitchFamily="34" charset="0"/>
                <a:cs typeface="Arial" pitchFamily="34" charset="0"/>
              </a:rPr>
              <a:t> Reliability</a:t>
            </a:r>
            <a:r>
              <a:rPr lang="en-US" sz="3000" dirty="0">
                <a:solidFill>
                  <a:prstClr val="black"/>
                </a:solidFill>
                <a:latin typeface="Arial" pitchFamily="34" charset="0"/>
                <a:cs typeface="Arial" pitchFamily="34" charset="0"/>
              </a:rPr>
              <a:t>--As the researcher is solely involved in the group, it’s difficult to validate the reliability of data collected and insights generated.</a:t>
            </a:r>
          </a:p>
          <a:p>
            <a:pPr marL="0" lvl="0" indent="0" algn="just">
              <a:buNone/>
            </a:pPr>
            <a:r>
              <a:rPr lang="en-US" sz="3000" dirty="0">
                <a:solidFill>
                  <a:srgbClr val="4472C4"/>
                </a:solidFill>
                <a:latin typeface="Arial" pitchFamily="34" charset="0"/>
                <a:cs typeface="Arial" pitchFamily="34" charset="0"/>
              </a:rPr>
              <a:t> Researcher Bias</a:t>
            </a:r>
            <a:r>
              <a:rPr lang="en-US" sz="3000" dirty="0">
                <a:solidFill>
                  <a:prstClr val="black"/>
                </a:solidFill>
                <a:latin typeface="Arial" pitchFamily="34" charset="0"/>
                <a:cs typeface="Arial" pitchFamily="34" charset="0"/>
              </a:rPr>
              <a:t>--As the researcher is engaged first hand with the other participants being studied, they are likely to introduce bias.</a:t>
            </a:r>
          </a:p>
          <a:p>
            <a:pPr marL="0" lvl="0" indent="0" algn="just">
              <a:buNone/>
            </a:pPr>
            <a:r>
              <a:rPr lang="en-US" sz="3000" dirty="0">
                <a:solidFill>
                  <a:srgbClr val="4472C4"/>
                </a:solidFill>
                <a:latin typeface="Arial" pitchFamily="34" charset="0"/>
                <a:cs typeface="Arial" pitchFamily="34" charset="0"/>
              </a:rPr>
              <a:t>Participant reservations</a:t>
            </a:r>
            <a:r>
              <a:rPr lang="en-US" sz="3000" dirty="0">
                <a:solidFill>
                  <a:prstClr val="black"/>
                </a:solidFill>
                <a:latin typeface="Arial" pitchFamily="34" charset="0"/>
                <a:cs typeface="Arial" pitchFamily="34" charset="0"/>
              </a:rPr>
              <a:t>--If the role of the researcher is well known to the group participants, they may not always be open to sharing their perspectives.</a:t>
            </a:r>
          </a:p>
          <a:p>
            <a:endParaRPr lang="en-IN" dirty="0">
              <a:latin typeface="Arial" pitchFamily="34" charset="0"/>
              <a:cs typeface="Arial" pitchFamily="34" charset="0"/>
            </a:endParaRPr>
          </a:p>
        </p:txBody>
      </p:sp>
    </p:spTree>
    <p:extLst>
      <p:ext uri="{BB962C8B-B14F-4D97-AF65-F5344CB8AC3E}">
        <p14:creationId xmlns:p14="http://schemas.microsoft.com/office/powerpoint/2010/main" val="14104015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4866E4-9F08-4CA0-9053-0A4B36EC9522}"/>
              </a:ext>
            </a:extLst>
          </p:cNvPr>
          <p:cNvSpPr>
            <a:spLocks noGrp="1"/>
          </p:cNvSpPr>
          <p:nvPr>
            <p:ph type="title"/>
          </p:nvPr>
        </p:nvSpPr>
        <p:spPr>
          <a:xfrm>
            <a:off x="0" y="-117566"/>
            <a:ext cx="12192000" cy="1245475"/>
          </a:xfrm>
        </p:spPr>
        <p:txBody>
          <a:bodyPr>
            <a:normAutofit/>
          </a:bodyPr>
          <a:lstStyle/>
          <a:p>
            <a:pPr algn="ctr"/>
            <a:r>
              <a:rPr lang="en-IN" sz="3200" dirty="0">
                <a:solidFill>
                  <a:srgbClr val="00B050"/>
                </a:solidFill>
                <a:latin typeface="Algerian" pitchFamily="82" charset="0"/>
              </a:rPr>
              <a:t>Summary</a:t>
            </a:r>
            <a:endParaRPr lang="en-IN" sz="3200" b="1" dirty="0">
              <a:solidFill>
                <a:srgbClr val="00B050"/>
              </a:solidFill>
              <a:latin typeface="Algerian" pitchFamily="82" charset="0"/>
            </a:endParaRPr>
          </a:p>
        </p:txBody>
      </p:sp>
      <p:sp>
        <p:nvSpPr>
          <p:cNvPr id="3" name="Content Placeholder 2">
            <a:extLst>
              <a:ext uri="{FF2B5EF4-FFF2-40B4-BE49-F238E27FC236}">
                <a16:creationId xmlns:a16="http://schemas.microsoft.com/office/drawing/2014/main" id="{00CD683E-B4C5-4747-B88A-46617A57C302}"/>
              </a:ext>
            </a:extLst>
          </p:cNvPr>
          <p:cNvSpPr>
            <a:spLocks noGrp="1"/>
          </p:cNvSpPr>
          <p:nvPr>
            <p:ph idx="1"/>
          </p:nvPr>
        </p:nvSpPr>
        <p:spPr>
          <a:xfrm>
            <a:off x="0" y="851338"/>
            <a:ext cx="12191999" cy="6006662"/>
          </a:xfrm>
          <a:solidFill>
            <a:schemeClr val="accent6">
              <a:lumMod val="40000"/>
              <a:lumOff val="60000"/>
            </a:schemeClr>
          </a:solidFill>
        </p:spPr>
        <p:txBody>
          <a:bodyPr>
            <a:normAutofit/>
          </a:bodyPr>
          <a:lstStyle/>
          <a:p>
            <a:pPr marL="0" indent="0" algn="just">
              <a:buNone/>
            </a:pPr>
            <a:endParaRPr lang="en-US" dirty="0">
              <a:latin typeface="Times New Roman" panose="02020603050405020304" pitchFamily="18" charset="0"/>
              <a:cs typeface="Times New Roman" panose="02020603050405020304" pitchFamily="18" charset="0"/>
            </a:endParaRPr>
          </a:p>
          <a:p>
            <a:pPr marL="0" indent="0" algn="just">
              <a:buNone/>
            </a:pPr>
            <a:r>
              <a:rPr lang="en-US" dirty="0">
                <a:latin typeface="Times New Roman" panose="02020603050405020304" pitchFamily="18" charset="0"/>
                <a:cs typeface="Times New Roman" panose="02020603050405020304" pitchFamily="18" charset="0"/>
              </a:rPr>
              <a:t>Ethnography is a qualitative research method where researchers observe and/or interact with a study’s participants in their real-life environment. It is a systematic study of people and cultures. It is a means to represent graphically and in writing the culture of a group. It is designed to explore cultural phenomena where the researcher observes society from the point of view of the subject of the study..</a:t>
            </a:r>
          </a:p>
          <a:p>
            <a:pPr algn="just"/>
            <a:endParaRPr lang="en-US" dirty="0">
              <a:latin typeface="Times New Roman" panose="02020603050405020304" pitchFamily="18" charset="0"/>
              <a:cs typeface="Times New Roman" panose="02020603050405020304" pitchFamily="18" charset="0"/>
            </a:endParaRPr>
          </a:p>
          <a:p>
            <a:endParaRPr lang="en-IN" dirty="0"/>
          </a:p>
          <a:p>
            <a:endParaRPr lang="en-IN" dirty="0">
              <a:latin typeface="Arial" pitchFamily="34" charset="0"/>
              <a:cs typeface="Arial" pitchFamily="34" charset="0"/>
            </a:endParaRPr>
          </a:p>
        </p:txBody>
      </p:sp>
    </p:spTree>
    <p:extLst>
      <p:ext uri="{BB962C8B-B14F-4D97-AF65-F5344CB8AC3E}">
        <p14:creationId xmlns:p14="http://schemas.microsoft.com/office/powerpoint/2010/main" val="14104015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6EE6B3-BD95-4A8B-992D-7FEA033AEF5E}"/>
              </a:ext>
            </a:extLst>
          </p:cNvPr>
          <p:cNvSpPr>
            <a:spLocks noGrp="1"/>
          </p:cNvSpPr>
          <p:nvPr>
            <p:ph type="ctrTitle"/>
          </p:nvPr>
        </p:nvSpPr>
        <p:spPr>
          <a:xfrm>
            <a:off x="0" y="1139249"/>
            <a:ext cx="12192000" cy="45719"/>
          </a:xfrm>
        </p:spPr>
        <p:txBody>
          <a:bodyPr>
            <a:normAutofit fontScale="90000"/>
          </a:bodyPr>
          <a:lstStyle/>
          <a:p>
            <a:r>
              <a:rPr lang="en-US" dirty="0">
                <a:solidFill>
                  <a:srgbClr val="00B050"/>
                </a:solidFill>
                <a:latin typeface="Algerian" panose="04020705040A02060702" pitchFamily="82" charset="0"/>
              </a:rPr>
              <a:t>ETHNOGRAPHIC RESEARCH DESIGN</a:t>
            </a:r>
            <a:endParaRPr lang="en-IN" dirty="0">
              <a:solidFill>
                <a:srgbClr val="00B050"/>
              </a:solidFill>
            </a:endParaRPr>
          </a:p>
        </p:txBody>
      </p:sp>
      <p:sp>
        <p:nvSpPr>
          <p:cNvPr id="3" name="Subtitle 2">
            <a:extLst>
              <a:ext uri="{FF2B5EF4-FFF2-40B4-BE49-F238E27FC236}">
                <a16:creationId xmlns:a16="http://schemas.microsoft.com/office/drawing/2014/main" id="{3A332DD4-687D-45FE-B84E-097BC0AB48E6}"/>
              </a:ext>
            </a:extLst>
          </p:cNvPr>
          <p:cNvSpPr>
            <a:spLocks noGrp="1"/>
          </p:cNvSpPr>
          <p:nvPr>
            <p:ph type="subTitle" idx="1"/>
          </p:nvPr>
        </p:nvSpPr>
        <p:spPr>
          <a:xfrm>
            <a:off x="164892" y="2547257"/>
            <a:ext cx="12027108" cy="4153346"/>
          </a:xfrm>
          <a:solidFill>
            <a:schemeClr val="accent6">
              <a:lumMod val="20000"/>
              <a:lumOff val="80000"/>
            </a:schemeClr>
          </a:solidFill>
        </p:spPr>
        <p:txBody>
          <a:bodyPr>
            <a:normAutofit/>
          </a:bodyPr>
          <a:lstStyle/>
          <a:p>
            <a:pPr algn="l"/>
            <a:r>
              <a:rPr lang="en-US" sz="4400" dirty="0">
                <a:latin typeface="Adobe Garamond Pro Bold" panose="02020702060506020403" pitchFamily="18" charset="0"/>
              </a:rPr>
              <a:t>Dr. GEETHA GOPINATH</a:t>
            </a:r>
          </a:p>
          <a:p>
            <a:pPr algn="l"/>
            <a:r>
              <a:rPr lang="en-US" sz="2800" i="1" dirty="0">
                <a:latin typeface="Adobe Garamond Pro Bold" panose="02020702060506020403" pitchFamily="18" charset="0"/>
              </a:rPr>
              <a:t>ASSISTANT PROFESSOR</a:t>
            </a:r>
          </a:p>
          <a:p>
            <a:pPr algn="l"/>
            <a:r>
              <a:rPr lang="en-US" sz="2800" i="1" dirty="0">
                <a:latin typeface="Adobe Garamond Pro Bold" panose="02020702060506020403" pitchFamily="18" charset="0"/>
              </a:rPr>
              <a:t>DEPARTMENT OF EDUCATION AND EDUCATIONAL TECHNOLOGY</a:t>
            </a:r>
          </a:p>
          <a:p>
            <a:pPr algn="l"/>
            <a:r>
              <a:rPr lang="en-US" sz="2800" i="1" dirty="0">
                <a:latin typeface="Adobe Garamond Pro Bold" panose="02020702060506020403" pitchFamily="18" charset="0"/>
              </a:rPr>
              <a:t>SCHOOL OF SOCIAL SCIENCES</a:t>
            </a:r>
          </a:p>
          <a:p>
            <a:pPr algn="l"/>
            <a:r>
              <a:rPr lang="en-US" sz="2800" i="1" dirty="0">
                <a:latin typeface="Adobe Garamond Pro Bold" panose="02020702060506020403" pitchFamily="18" charset="0"/>
              </a:rPr>
              <a:t>UNIVERSITY OF HYDERABAD</a:t>
            </a:r>
          </a:p>
          <a:p>
            <a:pPr algn="l"/>
            <a:r>
              <a:rPr lang="en-US" sz="2800" i="1" dirty="0">
                <a:latin typeface="Adobe Garamond Pro Bold" panose="02020702060506020403" pitchFamily="18" charset="0"/>
              </a:rPr>
              <a:t>CENTRAL UNIVERSITY CAMPUS</a:t>
            </a:r>
          </a:p>
          <a:p>
            <a:pPr algn="l"/>
            <a:r>
              <a:rPr lang="en-US" sz="2800" i="1" dirty="0">
                <a:latin typeface="Adobe Garamond Pro Bold" panose="02020702060506020403" pitchFamily="18" charset="0"/>
              </a:rPr>
              <a:t>HYDERABAD</a:t>
            </a:r>
            <a:endParaRPr lang="en-IN" sz="2800" i="1" dirty="0">
              <a:latin typeface="Adobe Garamond Pro Bold" panose="02020702060506020403" pitchFamily="18" charset="0"/>
            </a:endParaRPr>
          </a:p>
        </p:txBody>
      </p:sp>
    </p:spTree>
    <p:extLst>
      <p:ext uri="{BB962C8B-B14F-4D97-AF65-F5344CB8AC3E}">
        <p14:creationId xmlns:p14="http://schemas.microsoft.com/office/powerpoint/2010/main" val="112510153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EE4748-B734-44D4-9A39-74EF8E1F88E7}"/>
              </a:ext>
            </a:extLst>
          </p:cNvPr>
          <p:cNvSpPr>
            <a:spLocks noGrp="1"/>
          </p:cNvSpPr>
          <p:nvPr>
            <p:ph type="title"/>
          </p:nvPr>
        </p:nvSpPr>
        <p:spPr>
          <a:xfrm>
            <a:off x="0" y="1"/>
            <a:ext cx="12192000" cy="819806"/>
          </a:xfrm>
        </p:spPr>
        <p:txBody>
          <a:bodyPr>
            <a:noAutofit/>
          </a:bodyPr>
          <a:lstStyle/>
          <a:p>
            <a:pPr algn="ctr"/>
            <a:r>
              <a:rPr lang="en-US" sz="3200" b="1" dirty="0">
                <a:solidFill>
                  <a:srgbClr val="00B050"/>
                </a:solidFill>
                <a:latin typeface="Algerian" panose="04020705040A02060702" pitchFamily="82" charset="0"/>
              </a:rPr>
              <a:t>Suggested readings</a:t>
            </a:r>
            <a:endParaRPr lang="en-IN" sz="3200" b="1" dirty="0">
              <a:solidFill>
                <a:srgbClr val="00B050"/>
              </a:solidFill>
            </a:endParaRPr>
          </a:p>
        </p:txBody>
      </p:sp>
      <p:sp>
        <p:nvSpPr>
          <p:cNvPr id="3" name="Content Placeholder 2">
            <a:extLst>
              <a:ext uri="{FF2B5EF4-FFF2-40B4-BE49-F238E27FC236}">
                <a16:creationId xmlns:a16="http://schemas.microsoft.com/office/drawing/2014/main" id="{1877AFAB-1969-4014-9371-9CD64E63A507}"/>
              </a:ext>
            </a:extLst>
          </p:cNvPr>
          <p:cNvSpPr>
            <a:spLocks noGrp="1"/>
          </p:cNvSpPr>
          <p:nvPr>
            <p:ph idx="1"/>
          </p:nvPr>
        </p:nvSpPr>
        <p:spPr>
          <a:xfrm>
            <a:off x="0" y="717106"/>
            <a:ext cx="12192000" cy="6180082"/>
          </a:xfrm>
          <a:solidFill>
            <a:schemeClr val="accent6">
              <a:lumMod val="40000"/>
              <a:lumOff val="60000"/>
            </a:schemeClr>
          </a:solidFill>
        </p:spPr>
        <p:txBody>
          <a:bodyPr>
            <a:normAutofit/>
          </a:bodyPr>
          <a:lstStyle/>
          <a:p>
            <a:pPr>
              <a:lnSpc>
                <a:spcPct val="107000"/>
              </a:lnSpc>
              <a:spcAft>
                <a:spcPts val="800"/>
              </a:spcAft>
            </a:pPr>
            <a:r>
              <a:rPr lang="en-IN" dirty="0">
                <a:latin typeface="Arial" pitchFamily="34" charset="0"/>
                <a:ea typeface="Calibri" panose="020F0502020204030204" pitchFamily="34" charset="0"/>
                <a:cs typeface="Arial" pitchFamily="34" charset="0"/>
              </a:rPr>
              <a:t>Hammersley, Martyn, &amp; Atkinson, Paul (1995). </a:t>
            </a:r>
            <a:r>
              <a:rPr lang="en-IN" i="1" dirty="0">
                <a:latin typeface="Arial" pitchFamily="34" charset="0"/>
                <a:ea typeface="Calibri" panose="020F0502020204030204" pitchFamily="34" charset="0"/>
                <a:cs typeface="Arial" pitchFamily="34" charset="0"/>
              </a:rPr>
              <a:t>Ethnography: Principles 	in Practice, Second Ed</a:t>
            </a:r>
            <a:r>
              <a:rPr lang="en-IN" dirty="0">
                <a:latin typeface="Arial" pitchFamily="34" charset="0"/>
                <a:ea typeface="Calibri" panose="020F0502020204030204" pitchFamily="34" charset="0"/>
                <a:cs typeface="Arial" pitchFamily="34" charset="0"/>
              </a:rPr>
              <a:t> .London: Routledge.</a:t>
            </a:r>
          </a:p>
          <a:p>
            <a:pPr lvl="0" algn="just">
              <a:lnSpc>
                <a:spcPct val="107000"/>
              </a:lnSpc>
              <a:spcAft>
                <a:spcPts val="800"/>
              </a:spcAft>
            </a:pPr>
            <a:r>
              <a:rPr lang="en-IN" dirty="0">
                <a:solidFill>
                  <a:prstClr val="black"/>
                </a:solidFill>
                <a:latin typeface="Arial" pitchFamily="34" charset="0"/>
                <a:cs typeface="Arial" pitchFamily="34" charset="0"/>
              </a:rPr>
              <a:t> Neuman, W. L. (1994). Social Research Method: </a:t>
            </a:r>
            <a:r>
              <a:rPr lang="en-IN" i="1" dirty="0">
                <a:solidFill>
                  <a:prstClr val="black"/>
                </a:solidFill>
                <a:latin typeface="Arial" pitchFamily="34" charset="0"/>
                <a:cs typeface="Arial" pitchFamily="34" charset="0"/>
              </a:rPr>
              <a:t>Qualitative and 	Quantitative Approaches  (2nd ed.). </a:t>
            </a:r>
            <a:r>
              <a:rPr lang="en-IN" dirty="0">
                <a:solidFill>
                  <a:prstClr val="black"/>
                </a:solidFill>
                <a:latin typeface="Arial" pitchFamily="34" charset="0"/>
                <a:cs typeface="Arial" pitchFamily="34" charset="0"/>
              </a:rPr>
              <a:t>Bostin: </a:t>
            </a:r>
            <a:r>
              <a:rPr lang="en-IN" dirty="0" err="1">
                <a:solidFill>
                  <a:prstClr val="black"/>
                </a:solidFill>
                <a:latin typeface="Arial" pitchFamily="34" charset="0"/>
                <a:cs typeface="Arial" pitchFamily="34" charset="0"/>
              </a:rPr>
              <a:t>Allyn</a:t>
            </a:r>
            <a:r>
              <a:rPr lang="en-IN" dirty="0">
                <a:solidFill>
                  <a:prstClr val="black"/>
                </a:solidFill>
                <a:latin typeface="Arial" pitchFamily="34" charset="0"/>
                <a:cs typeface="Arial" pitchFamily="34" charset="0"/>
              </a:rPr>
              <a:t>   &amp; Bacon.</a:t>
            </a:r>
          </a:p>
          <a:p>
            <a:pPr lvl="0" algn="just">
              <a:lnSpc>
                <a:spcPct val="107000"/>
              </a:lnSpc>
              <a:spcAft>
                <a:spcPts val="800"/>
              </a:spcAft>
            </a:pPr>
            <a:r>
              <a:rPr lang="en-IN" dirty="0" err="1">
                <a:solidFill>
                  <a:prstClr val="black"/>
                </a:solidFill>
                <a:latin typeface="Arial" pitchFamily="34" charset="0"/>
                <a:cs typeface="Arial" pitchFamily="34" charset="0"/>
              </a:rPr>
              <a:t>Kothari,C.R</a:t>
            </a:r>
            <a:r>
              <a:rPr lang="en-IN" dirty="0">
                <a:solidFill>
                  <a:prstClr val="black"/>
                </a:solidFill>
                <a:latin typeface="Arial" pitchFamily="34" charset="0"/>
                <a:cs typeface="Arial" pitchFamily="34" charset="0"/>
              </a:rPr>
              <a:t>. (2008). </a:t>
            </a:r>
            <a:r>
              <a:rPr lang="en-IN" i="1" dirty="0">
                <a:solidFill>
                  <a:prstClr val="black"/>
                </a:solidFill>
                <a:latin typeface="Arial" pitchFamily="34" charset="0"/>
                <a:cs typeface="Arial" pitchFamily="34" charset="0"/>
              </a:rPr>
              <a:t>Research Methodology Methods and Techniques 	(second  revised edition). </a:t>
            </a:r>
            <a:r>
              <a:rPr lang="en-IN" dirty="0">
                <a:solidFill>
                  <a:prstClr val="black"/>
                </a:solidFill>
                <a:latin typeface="Arial" pitchFamily="34" charset="0"/>
                <a:cs typeface="Arial" pitchFamily="34" charset="0"/>
              </a:rPr>
              <a:t>New Delhi: New Age International.</a:t>
            </a:r>
          </a:p>
          <a:p>
            <a:pPr lvl="0" algn="just">
              <a:lnSpc>
                <a:spcPct val="107000"/>
              </a:lnSpc>
              <a:spcAft>
                <a:spcPts val="800"/>
              </a:spcAft>
            </a:pPr>
            <a:r>
              <a:rPr lang="en-IN" dirty="0">
                <a:solidFill>
                  <a:prstClr val="black"/>
                </a:solidFill>
                <a:latin typeface="Arial" pitchFamily="34" charset="0"/>
                <a:cs typeface="Arial" pitchFamily="34" charset="0"/>
              </a:rPr>
              <a:t>McMillan, J. H. &amp; Schumacher, S. (1993). </a:t>
            </a:r>
            <a:r>
              <a:rPr lang="en-IN" i="1" dirty="0">
                <a:solidFill>
                  <a:prstClr val="black"/>
                </a:solidFill>
                <a:latin typeface="Arial" pitchFamily="34" charset="0"/>
                <a:cs typeface="Arial" pitchFamily="34" charset="0"/>
              </a:rPr>
              <a:t>Research in Education: A 	Conceptual Understanding.</a:t>
            </a:r>
            <a:r>
              <a:rPr lang="en-IN" dirty="0">
                <a:solidFill>
                  <a:prstClr val="black"/>
                </a:solidFill>
                <a:latin typeface="Arial" pitchFamily="34" charset="0"/>
                <a:cs typeface="Arial" pitchFamily="34" charset="0"/>
              </a:rPr>
              <a:t> New York: </a:t>
            </a:r>
            <a:r>
              <a:rPr lang="en-IN" dirty="0" err="1">
                <a:solidFill>
                  <a:prstClr val="black"/>
                </a:solidFill>
                <a:latin typeface="Arial" pitchFamily="34" charset="0"/>
                <a:cs typeface="Arial" pitchFamily="34" charset="0"/>
              </a:rPr>
              <a:t>Haper&amp;Collins</a:t>
            </a:r>
            <a:r>
              <a:rPr lang="en-IN" dirty="0">
                <a:solidFill>
                  <a:prstClr val="black"/>
                </a:solidFill>
                <a:latin typeface="Arial" pitchFamily="34" charset="0"/>
                <a:cs typeface="Arial" pitchFamily="34" charset="0"/>
              </a:rPr>
              <a:t>.</a:t>
            </a:r>
          </a:p>
          <a:p>
            <a:pPr>
              <a:lnSpc>
                <a:spcPct val="107000"/>
              </a:lnSpc>
              <a:spcAft>
                <a:spcPts val="800"/>
              </a:spcAft>
            </a:pPr>
            <a:r>
              <a:rPr lang="en-IN" dirty="0">
                <a:latin typeface="Arial" pitchFamily="34" charset="0"/>
                <a:ea typeface="Calibri" panose="020F0502020204030204" pitchFamily="34" charset="0"/>
                <a:cs typeface="Arial" pitchFamily="34" charset="0"/>
              </a:rPr>
              <a:t>Punch, K. (1998). </a:t>
            </a:r>
            <a:r>
              <a:rPr lang="en-IN" i="1" dirty="0">
                <a:latin typeface="Arial" pitchFamily="34" charset="0"/>
                <a:ea typeface="Calibri" panose="020F0502020204030204" pitchFamily="34" charset="0"/>
                <a:cs typeface="Arial" pitchFamily="34" charset="0"/>
              </a:rPr>
              <a:t>Introduction to Social Research: Quantitative and            	Qualitative Approaches.</a:t>
            </a:r>
            <a:r>
              <a:rPr lang="en-IN" dirty="0">
                <a:latin typeface="Arial" pitchFamily="34" charset="0"/>
                <a:ea typeface="Calibri" panose="020F0502020204030204" pitchFamily="34" charset="0"/>
                <a:cs typeface="Arial" pitchFamily="34" charset="0"/>
              </a:rPr>
              <a:t> London: Sage</a:t>
            </a:r>
          </a:p>
          <a:p>
            <a:pPr lvl="0" algn="just">
              <a:lnSpc>
                <a:spcPct val="107000"/>
              </a:lnSpc>
              <a:spcAft>
                <a:spcPts val="800"/>
              </a:spcAft>
            </a:pPr>
            <a:endParaRPr lang="en-IN" dirty="0">
              <a:solidFill>
                <a:prstClr val="black"/>
              </a:solidFill>
              <a:latin typeface="Arial" pitchFamily="34" charset="0"/>
              <a:cs typeface="Arial" pitchFamily="34" charset="0"/>
            </a:endParaRPr>
          </a:p>
          <a:p>
            <a:endParaRPr lang="en-IN" dirty="0">
              <a:latin typeface="Arial" pitchFamily="34" charset="0"/>
              <a:cs typeface="Arial" pitchFamily="34" charset="0"/>
            </a:endParaRPr>
          </a:p>
        </p:txBody>
      </p:sp>
    </p:spTree>
    <p:extLst>
      <p:ext uri="{BB962C8B-B14F-4D97-AF65-F5344CB8AC3E}">
        <p14:creationId xmlns:p14="http://schemas.microsoft.com/office/powerpoint/2010/main" val="260580919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B383F4-4961-4741-A00C-2DA390B4B25D}"/>
              </a:ext>
            </a:extLst>
          </p:cNvPr>
          <p:cNvSpPr>
            <a:spLocks noGrp="1"/>
          </p:cNvSpPr>
          <p:nvPr>
            <p:ph type="title"/>
          </p:nvPr>
        </p:nvSpPr>
        <p:spPr>
          <a:xfrm>
            <a:off x="838200" y="365125"/>
            <a:ext cx="10515600" cy="6160803"/>
          </a:xfrm>
        </p:spPr>
        <p:txBody>
          <a:bodyPr/>
          <a:lstStyle/>
          <a:p>
            <a:r>
              <a:rPr lang="en-US" dirty="0"/>
              <a:t>                   </a:t>
            </a:r>
            <a:r>
              <a:rPr lang="en-US" sz="8800"/>
              <a:t>THANK YOU……</a:t>
            </a:r>
            <a:endParaRPr lang="en-IN" sz="8800" dirty="0"/>
          </a:p>
        </p:txBody>
      </p:sp>
    </p:spTree>
    <p:extLst>
      <p:ext uri="{BB962C8B-B14F-4D97-AF65-F5344CB8AC3E}">
        <p14:creationId xmlns:p14="http://schemas.microsoft.com/office/powerpoint/2010/main" val="22672212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9B7274-ABE1-4D94-9E35-5FDE73A99B4D}"/>
              </a:ext>
            </a:extLst>
          </p:cNvPr>
          <p:cNvSpPr>
            <a:spLocks noGrp="1"/>
          </p:cNvSpPr>
          <p:nvPr>
            <p:ph type="title"/>
          </p:nvPr>
        </p:nvSpPr>
        <p:spPr>
          <a:xfrm>
            <a:off x="0" y="0"/>
            <a:ext cx="12192000" cy="709448"/>
          </a:xfrm>
        </p:spPr>
        <p:txBody>
          <a:bodyPr>
            <a:normAutofit/>
          </a:bodyPr>
          <a:lstStyle/>
          <a:p>
            <a:r>
              <a:rPr lang="en-US" sz="3200" b="1" dirty="0">
                <a:solidFill>
                  <a:srgbClr val="FF0000"/>
                </a:solidFill>
                <a:latin typeface="Algerian" pitchFamily="82" charset="0"/>
              </a:rPr>
              <a:t>                                 CONTENTS</a:t>
            </a:r>
            <a:endParaRPr lang="en-IN" sz="3200" b="1" dirty="0">
              <a:solidFill>
                <a:srgbClr val="FF0000"/>
              </a:solidFill>
              <a:latin typeface="Algerian" pitchFamily="82" charset="0"/>
            </a:endParaRPr>
          </a:p>
        </p:txBody>
      </p:sp>
      <p:sp>
        <p:nvSpPr>
          <p:cNvPr id="3" name="Content Placeholder 2">
            <a:extLst>
              <a:ext uri="{FF2B5EF4-FFF2-40B4-BE49-F238E27FC236}">
                <a16:creationId xmlns:a16="http://schemas.microsoft.com/office/drawing/2014/main" id="{77FAAE3C-230A-4734-9852-1261128F63B7}"/>
              </a:ext>
            </a:extLst>
          </p:cNvPr>
          <p:cNvSpPr>
            <a:spLocks noGrp="1"/>
          </p:cNvSpPr>
          <p:nvPr>
            <p:ph idx="1"/>
          </p:nvPr>
        </p:nvSpPr>
        <p:spPr>
          <a:xfrm>
            <a:off x="0" y="787827"/>
            <a:ext cx="12192000" cy="6148550"/>
          </a:xfrm>
          <a:solidFill>
            <a:schemeClr val="accent6">
              <a:lumMod val="40000"/>
              <a:lumOff val="60000"/>
            </a:schemeClr>
          </a:solidFill>
        </p:spPr>
        <p:txBody>
          <a:bodyPr>
            <a:normAutofit/>
          </a:bodyPr>
          <a:lstStyle/>
          <a:p>
            <a:r>
              <a:rPr lang="en-IN" dirty="0">
                <a:latin typeface="Arial" pitchFamily="34" charset="0"/>
                <a:ea typeface="+mj-ea"/>
                <a:cs typeface="Arial" pitchFamily="34" charset="0"/>
              </a:rPr>
              <a:t>Ethnography--meaning</a:t>
            </a:r>
          </a:p>
          <a:p>
            <a:r>
              <a:rPr lang="en-IN" dirty="0">
                <a:latin typeface="Arial" pitchFamily="34" charset="0"/>
                <a:ea typeface="+mj-ea"/>
                <a:cs typeface="Arial" pitchFamily="34" charset="0"/>
              </a:rPr>
              <a:t>Key features of Ethnography</a:t>
            </a:r>
          </a:p>
          <a:p>
            <a:r>
              <a:rPr lang="en-IN" dirty="0">
                <a:latin typeface="Arial" pitchFamily="34" charset="0"/>
                <a:ea typeface="+mj-ea"/>
                <a:cs typeface="Arial" pitchFamily="34" charset="0"/>
              </a:rPr>
              <a:t>Steps of Ethnographic Design</a:t>
            </a:r>
          </a:p>
          <a:p>
            <a:r>
              <a:rPr lang="en-IN" dirty="0">
                <a:latin typeface="Arial" pitchFamily="34" charset="0"/>
                <a:ea typeface="+mj-ea"/>
                <a:cs typeface="Arial" pitchFamily="34" charset="0"/>
              </a:rPr>
              <a:t>Types of Ethnography</a:t>
            </a:r>
          </a:p>
          <a:p>
            <a:r>
              <a:rPr lang="en-IN" dirty="0">
                <a:latin typeface="Arial" pitchFamily="34" charset="0"/>
                <a:ea typeface="+mj-ea"/>
                <a:cs typeface="Arial" pitchFamily="34" charset="0"/>
              </a:rPr>
              <a:t>Skills required for conducting Ethnography</a:t>
            </a:r>
          </a:p>
          <a:p>
            <a:r>
              <a:rPr lang="en-IN" dirty="0">
                <a:latin typeface="Arial" pitchFamily="34" charset="0"/>
                <a:ea typeface="+mj-ea"/>
                <a:cs typeface="Arial" pitchFamily="34" charset="0"/>
              </a:rPr>
              <a:t>Ethical guidelines of the design</a:t>
            </a:r>
          </a:p>
          <a:p>
            <a:r>
              <a:rPr lang="en-IN" dirty="0">
                <a:latin typeface="Arial" pitchFamily="34" charset="0"/>
                <a:ea typeface="+mj-ea"/>
                <a:cs typeface="Arial" pitchFamily="34" charset="0"/>
              </a:rPr>
              <a:t>Strengths and weakness of Ethnographic design</a:t>
            </a:r>
            <a:endParaRPr lang="en-IN" dirty="0">
              <a:latin typeface="Arial" pitchFamily="34" charset="0"/>
              <a:cs typeface="Arial" pitchFamily="34" charset="0"/>
            </a:endParaRPr>
          </a:p>
        </p:txBody>
      </p:sp>
    </p:spTree>
    <p:extLst>
      <p:ext uri="{BB962C8B-B14F-4D97-AF65-F5344CB8AC3E}">
        <p14:creationId xmlns:p14="http://schemas.microsoft.com/office/powerpoint/2010/main" val="12202379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5EC4A8-5D7F-4FA7-9F16-E1F62FA86B53}"/>
              </a:ext>
            </a:extLst>
          </p:cNvPr>
          <p:cNvSpPr>
            <a:spLocks noGrp="1"/>
          </p:cNvSpPr>
          <p:nvPr>
            <p:ph type="title"/>
          </p:nvPr>
        </p:nvSpPr>
        <p:spPr>
          <a:xfrm>
            <a:off x="0" y="1"/>
            <a:ext cx="12192000" cy="709447"/>
          </a:xfrm>
        </p:spPr>
        <p:txBody>
          <a:bodyPr>
            <a:normAutofit/>
          </a:bodyPr>
          <a:lstStyle/>
          <a:p>
            <a:pPr algn="ctr"/>
            <a:r>
              <a:rPr lang="en-US" sz="3200" b="1" dirty="0">
                <a:solidFill>
                  <a:srgbClr val="FF0000"/>
                </a:solidFill>
                <a:latin typeface="Algerian" panose="04020705040A02060702" pitchFamily="82" charset="0"/>
              </a:rPr>
              <a:t>learning OBJECTIVES</a:t>
            </a:r>
            <a:endParaRPr lang="en-IN" sz="3200" b="1" dirty="0">
              <a:solidFill>
                <a:srgbClr val="FF0000"/>
              </a:solidFill>
            </a:endParaRPr>
          </a:p>
        </p:txBody>
      </p:sp>
      <p:sp>
        <p:nvSpPr>
          <p:cNvPr id="3" name="Content Placeholder 2">
            <a:extLst>
              <a:ext uri="{FF2B5EF4-FFF2-40B4-BE49-F238E27FC236}">
                <a16:creationId xmlns:a16="http://schemas.microsoft.com/office/drawing/2014/main" id="{02F96D8E-B366-44E4-A49B-834A519BF5D9}"/>
              </a:ext>
            </a:extLst>
          </p:cNvPr>
          <p:cNvSpPr>
            <a:spLocks noGrp="1"/>
          </p:cNvSpPr>
          <p:nvPr>
            <p:ph idx="1"/>
          </p:nvPr>
        </p:nvSpPr>
        <p:spPr>
          <a:xfrm>
            <a:off x="0" y="709448"/>
            <a:ext cx="12192000" cy="5467515"/>
          </a:xfrm>
          <a:solidFill>
            <a:schemeClr val="accent6">
              <a:lumMod val="40000"/>
              <a:lumOff val="60000"/>
            </a:schemeClr>
          </a:solidFill>
        </p:spPr>
        <p:txBody>
          <a:bodyPr/>
          <a:lstStyle/>
          <a:p>
            <a:pPr marL="0" indent="0">
              <a:buNone/>
            </a:pPr>
            <a:r>
              <a:rPr lang="en-US" i="1" dirty="0">
                <a:latin typeface="Arial" pitchFamily="34" charset="0"/>
                <a:cs typeface="Arial" pitchFamily="34" charset="0"/>
              </a:rPr>
              <a:t>Enable the student teachers  to,</a:t>
            </a:r>
          </a:p>
          <a:p>
            <a:r>
              <a:rPr lang="en-US" i="1" dirty="0">
                <a:latin typeface="Arial" pitchFamily="34" charset="0"/>
                <a:cs typeface="Arial" pitchFamily="34" charset="0"/>
              </a:rPr>
              <a:t>define  the concept of Ethnographic research Design</a:t>
            </a:r>
          </a:p>
          <a:p>
            <a:r>
              <a:rPr lang="en-US" i="1" dirty="0">
                <a:latin typeface="Arial" pitchFamily="34" charset="0"/>
                <a:cs typeface="Arial" pitchFamily="34" charset="0"/>
              </a:rPr>
              <a:t>describe the key features  of</a:t>
            </a:r>
            <a:r>
              <a:rPr lang="en-US" i="1" dirty="0">
                <a:solidFill>
                  <a:prstClr val="black"/>
                </a:solidFill>
                <a:latin typeface="Arial" pitchFamily="34" charset="0"/>
                <a:cs typeface="Arial" pitchFamily="34" charset="0"/>
              </a:rPr>
              <a:t> </a:t>
            </a:r>
            <a:r>
              <a:rPr lang="en-US" i="1" dirty="0">
                <a:latin typeface="Arial" pitchFamily="34" charset="0"/>
                <a:cs typeface="Arial" pitchFamily="34" charset="0"/>
              </a:rPr>
              <a:t>Ethnographic </a:t>
            </a:r>
            <a:r>
              <a:rPr lang="en-US" i="1" dirty="0">
                <a:solidFill>
                  <a:prstClr val="black"/>
                </a:solidFill>
                <a:latin typeface="Arial" pitchFamily="34" charset="0"/>
                <a:cs typeface="Arial" pitchFamily="34" charset="0"/>
              </a:rPr>
              <a:t>research</a:t>
            </a:r>
            <a:endParaRPr lang="en-US" i="1" dirty="0">
              <a:latin typeface="Arial" pitchFamily="34" charset="0"/>
              <a:cs typeface="Arial" pitchFamily="34" charset="0"/>
            </a:endParaRPr>
          </a:p>
          <a:p>
            <a:r>
              <a:rPr lang="en-US" i="1" dirty="0">
                <a:solidFill>
                  <a:prstClr val="black"/>
                </a:solidFill>
                <a:latin typeface="Arial" pitchFamily="34" charset="0"/>
                <a:cs typeface="Arial" pitchFamily="34" charset="0"/>
              </a:rPr>
              <a:t>explain the skills needed  in </a:t>
            </a:r>
            <a:r>
              <a:rPr lang="en-US" i="1" dirty="0">
                <a:latin typeface="Arial" pitchFamily="34" charset="0"/>
                <a:cs typeface="Arial" pitchFamily="34" charset="0"/>
              </a:rPr>
              <a:t>Ethnographic </a:t>
            </a:r>
            <a:r>
              <a:rPr lang="en-US" i="1" dirty="0">
                <a:solidFill>
                  <a:prstClr val="black"/>
                </a:solidFill>
                <a:latin typeface="Arial" pitchFamily="34" charset="0"/>
                <a:cs typeface="Arial" pitchFamily="34" charset="0"/>
              </a:rPr>
              <a:t>research</a:t>
            </a:r>
          </a:p>
          <a:p>
            <a:r>
              <a:rPr lang="en-US" i="1" dirty="0">
                <a:solidFill>
                  <a:prstClr val="black"/>
                </a:solidFill>
                <a:latin typeface="Arial" pitchFamily="34" charset="0"/>
                <a:cs typeface="Arial" pitchFamily="34" charset="0"/>
              </a:rPr>
              <a:t>enumerate the steps of </a:t>
            </a:r>
            <a:r>
              <a:rPr lang="en-US" i="1" dirty="0">
                <a:latin typeface="Arial" pitchFamily="34" charset="0"/>
                <a:cs typeface="Arial" pitchFamily="34" charset="0"/>
              </a:rPr>
              <a:t>Ethnographic </a:t>
            </a:r>
            <a:r>
              <a:rPr lang="en-US" i="1" dirty="0">
                <a:solidFill>
                  <a:prstClr val="black"/>
                </a:solidFill>
                <a:latin typeface="Arial" pitchFamily="34" charset="0"/>
                <a:cs typeface="Arial" pitchFamily="34" charset="0"/>
              </a:rPr>
              <a:t>research</a:t>
            </a:r>
          </a:p>
          <a:p>
            <a:r>
              <a:rPr lang="en-US" i="1" dirty="0">
                <a:solidFill>
                  <a:prstClr val="black"/>
                </a:solidFill>
                <a:latin typeface="Arial" pitchFamily="34" charset="0"/>
                <a:cs typeface="Arial" pitchFamily="34" charset="0"/>
              </a:rPr>
              <a:t>elucidate different types of </a:t>
            </a:r>
            <a:r>
              <a:rPr lang="en-US" i="1" dirty="0">
                <a:latin typeface="Arial" pitchFamily="34" charset="0"/>
                <a:cs typeface="Arial" pitchFamily="34" charset="0"/>
              </a:rPr>
              <a:t>Ethnographic</a:t>
            </a:r>
            <a:r>
              <a:rPr lang="en-US" i="1" dirty="0">
                <a:solidFill>
                  <a:prstClr val="black"/>
                </a:solidFill>
                <a:latin typeface="Arial" pitchFamily="34" charset="0"/>
                <a:cs typeface="Arial" pitchFamily="34" charset="0"/>
              </a:rPr>
              <a:t> research</a:t>
            </a:r>
          </a:p>
          <a:p>
            <a:r>
              <a:rPr lang="en-US" i="1" dirty="0">
                <a:solidFill>
                  <a:prstClr val="black"/>
                </a:solidFill>
                <a:latin typeface="Arial" pitchFamily="34" charset="0"/>
                <a:cs typeface="Arial" pitchFamily="34" charset="0"/>
              </a:rPr>
              <a:t>analyze the strengths and limitations of</a:t>
            </a:r>
            <a:r>
              <a:rPr lang="en-US" i="1" dirty="0">
                <a:latin typeface="Arial" pitchFamily="34" charset="0"/>
                <a:cs typeface="Arial" pitchFamily="34" charset="0"/>
              </a:rPr>
              <a:t> Ethnographic</a:t>
            </a:r>
            <a:r>
              <a:rPr lang="en-US" i="1" dirty="0">
                <a:solidFill>
                  <a:prstClr val="black"/>
                </a:solidFill>
                <a:latin typeface="Arial" pitchFamily="34" charset="0"/>
                <a:cs typeface="Arial" pitchFamily="34" charset="0"/>
              </a:rPr>
              <a:t>  research</a:t>
            </a:r>
          </a:p>
          <a:p>
            <a:endParaRPr lang="en-IN" dirty="0">
              <a:latin typeface="Arial" pitchFamily="34" charset="0"/>
              <a:cs typeface="Arial" pitchFamily="34" charset="0"/>
            </a:endParaRPr>
          </a:p>
        </p:txBody>
      </p:sp>
    </p:spTree>
    <p:extLst>
      <p:ext uri="{BB962C8B-B14F-4D97-AF65-F5344CB8AC3E}">
        <p14:creationId xmlns:p14="http://schemas.microsoft.com/office/powerpoint/2010/main" val="40741662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5F1529E-026C-472D-A2AE-A310B8956802}"/>
              </a:ext>
            </a:extLst>
          </p:cNvPr>
          <p:cNvSpPr>
            <a:spLocks noGrp="1"/>
          </p:cNvSpPr>
          <p:nvPr>
            <p:ph type="subTitle" idx="1"/>
          </p:nvPr>
        </p:nvSpPr>
        <p:spPr>
          <a:xfrm>
            <a:off x="4611189" y="636476"/>
            <a:ext cx="7580810" cy="5829637"/>
          </a:xfrm>
          <a:solidFill>
            <a:schemeClr val="accent6">
              <a:lumMod val="40000"/>
              <a:lumOff val="60000"/>
            </a:schemeClr>
          </a:solidFill>
        </p:spPr>
        <p:txBody>
          <a:bodyPr>
            <a:noAutofit/>
          </a:bodyPr>
          <a:lstStyle/>
          <a:p>
            <a:pPr algn="r"/>
            <a:r>
              <a:rPr lang="en-US" sz="3600" i="1" dirty="0">
                <a:latin typeface="Adobe Caslon Pro Bold" panose="0205070206050A020403" pitchFamily="18" charset="0"/>
              </a:rPr>
              <a:t>Ethnographic research design is</a:t>
            </a:r>
          </a:p>
          <a:p>
            <a:pPr algn="r"/>
            <a:r>
              <a:rPr lang="en-US" sz="3600" i="1" dirty="0">
                <a:latin typeface="Adobe Caslon Pro Bold" panose="0205070206050A020403" pitchFamily="18" charset="0"/>
              </a:rPr>
              <a:t> a qualitative research method where </a:t>
            </a:r>
          </a:p>
          <a:p>
            <a:pPr algn="r"/>
            <a:r>
              <a:rPr lang="en-US" sz="3600" i="1" dirty="0">
                <a:latin typeface="Adobe Caslon Pro Bold" panose="0205070206050A020403" pitchFamily="18" charset="0"/>
              </a:rPr>
              <a:t>researchers observe and/or interact</a:t>
            </a:r>
          </a:p>
          <a:p>
            <a:pPr algn="r"/>
            <a:r>
              <a:rPr lang="en-US" sz="3600" i="1" dirty="0">
                <a:latin typeface="Adobe Caslon Pro Bold" panose="0205070206050A020403" pitchFamily="18" charset="0"/>
              </a:rPr>
              <a:t> with  participants in their real-life</a:t>
            </a:r>
          </a:p>
          <a:p>
            <a:pPr algn="r"/>
            <a:r>
              <a:rPr lang="en-US" sz="3600" i="1" dirty="0">
                <a:latin typeface="Adobe Caslon Pro Bold" panose="0205070206050A020403" pitchFamily="18" charset="0"/>
              </a:rPr>
              <a:t> environment. The aim of  the design</a:t>
            </a:r>
          </a:p>
          <a:p>
            <a:pPr algn="r"/>
            <a:r>
              <a:rPr lang="en-US" sz="3600" i="1" dirty="0">
                <a:latin typeface="Adobe Caslon Pro Bold" panose="0205070206050A020403" pitchFamily="18" charset="0"/>
              </a:rPr>
              <a:t> is to get 'under the skin’ of a  problem</a:t>
            </a:r>
          </a:p>
          <a:p>
            <a:pPr algn="r"/>
            <a:r>
              <a:rPr lang="en-US" sz="3600" i="1" dirty="0">
                <a:latin typeface="Adobe Caslon Pro Bold" panose="0205070206050A020403" pitchFamily="18" charset="0"/>
              </a:rPr>
              <a:t> and  its associated issues in order  to</a:t>
            </a:r>
          </a:p>
          <a:p>
            <a:pPr algn="r"/>
            <a:r>
              <a:rPr lang="en-US" sz="3600" i="1" dirty="0">
                <a:latin typeface="Adobe Caslon Pro Bold" panose="0205070206050A020403" pitchFamily="18" charset="0"/>
              </a:rPr>
              <a:t> produce  a detailed and comprehensive</a:t>
            </a:r>
          </a:p>
          <a:p>
            <a:pPr algn="r"/>
            <a:r>
              <a:rPr lang="en-US" sz="3600" i="1" dirty="0">
                <a:latin typeface="Adobe Caslon Pro Bold" panose="0205070206050A020403" pitchFamily="18" charset="0"/>
              </a:rPr>
              <a:t> account of a social phenomena</a:t>
            </a:r>
            <a:endParaRPr lang="en-IN" sz="3600" i="1" dirty="0">
              <a:latin typeface="Adobe Caslon Pro Bold" panose="0205070206050A020403" pitchFamily="18" charset="0"/>
            </a:endParaRPr>
          </a:p>
        </p:txBody>
      </p:sp>
      <p:pic>
        <p:nvPicPr>
          <p:cNvPr id="4" name="Picture 3">
            <a:extLst>
              <a:ext uri="{FF2B5EF4-FFF2-40B4-BE49-F238E27FC236}">
                <a16:creationId xmlns:a16="http://schemas.microsoft.com/office/drawing/2014/main" id="{8BA970DB-BF96-430E-87E5-49261D0B619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 y="685798"/>
            <a:ext cx="4855777" cy="6172201"/>
          </a:xfrm>
          <a:prstGeom prst="rect">
            <a:avLst/>
          </a:prstGeom>
        </p:spPr>
      </p:pic>
    </p:spTree>
    <p:extLst>
      <p:ext uri="{BB962C8B-B14F-4D97-AF65-F5344CB8AC3E}">
        <p14:creationId xmlns:p14="http://schemas.microsoft.com/office/powerpoint/2010/main" val="16686845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764B60-7B77-404A-B0AD-8F7C24A5AD86}"/>
              </a:ext>
            </a:extLst>
          </p:cNvPr>
          <p:cNvSpPr>
            <a:spLocks noGrp="1"/>
          </p:cNvSpPr>
          <p:nvPr>
            <p:ph type="title"/>
          </p:nvPr>
        </p:nvSpPr>
        <p:spPr>
          <a:xfrm>
            <a:off x="0" y="0"/>
            <a:ext cx="12192000" cy="867104"/>
          </a:xfrm>
        </p:spPr>
        <p:txBody>
          <a:bodyPr>
            <a:noAutofit/>
          </a:bodyPr>
          <a:lstStyle/>
          <a:p>
            <a:pPr algn="ctr"/>
            <a:r>
              <a:rPr lang="en-IN" sz="3200" b="1" dirty="0">
                <a:solidFill>
                  <a:srgbClr val="00B050"/>
                </a:solidFill>
                <a:latin typeface="Algerian" panose="04020705040A02060702" pitchFamily="82" charset="0"/>
              </a:rPr>
              <a:t>What is Ethnography?</a:t>
            </a:r>
          </a:p>
        </p:txBody>
      </p:sp>
      <p:sp>
        <p:nvSpPr>
          <p:cNvPr id="3" name="Content Placeholder 2">
            <a:extLst>
              <a:ext uri="{FF2B5EF4-FFF2-40B4-BE49-F238E27FC236}">
                <a16:creationId xmlns:a16="http://schemas.microsoft.com/office/drawing/2014/main" id="{8A1138CD-FB41-41D0-A67E-8A0C68CBC050}"/>
              </a:ext>
            </a:extLst>
          </p:cNvPr>
          <p:cNvSpPr>
            <a:spLocks noGrp="1"/>
          </p:cNvSpPr>
          <p:nvPr>
            <p:ph idx="1"/>
          </p:nvPr>
        </p:nvSpPr>
        <p:spPr>
          <a:xfrm>
            <a:off x="0" y="775663"/>
            <a:ext cx="12192000" cy="5990895"/>
          </a:xfrm>
          <a:solidFill>
            <a:schemeClr val="accent6">
              <a:lumMod val="40000"/>
              <a:lumOff val="60000"/>
            </a:schemeClr>
          </a:solidFill>
        </p:spPr>
        <p:txBody>
          <a:bodyPr/>
          <a:lstStyle/>
          <a:p>
            <a:pPr algn="just"/>
            <a:r>
              <a:rPr lang="en-US" dirty="0">
                <a:latin typeface="Arial" pitchFamily="34" charset="0"/>
                <a:cs typeface="Arial" pitchFamily="34" charset="0"/>
              </a:rPr>
              <a:t>Ethnography can be briefly defined as the systematic study of people and cultures. </a:t>
            </a:r>
          </a:p>
          <a:p>
            <a:pPr algn="just"/>
            <a:r>
              <a:rPr lang="en-US" dirty="0">
                <a:latin typeface="Arial" pitchFamily="34" charset="0"/>
                <a:cs typeface="Arial" pitchFamily="34" charset="0"/>
              </a:rPr>
              <a:t> It is designed to explore cultural phenomena where the researcher observes society from the point of view of the subject of the study.</a:t>
            </a:r>
          </a:p>
          <a:p>
            <a:pPr algn="just"/>
            <a:r>
              <a:rPr lang="en-US" dirty="0">
                <a:latin typeface="Arial" pitchFamily="34" charset="0"/>
                <a:cs typeface="Arial" pitchFamily="34" charset="0"/>
              </a:rPr>
              <a:t> It is a means to represent graphically and in writing the culture of a group.</a:t>
            </a:r>
          </a:p>
          <a:p>
            <a:pPr algn="just"/>
            <a:r>
              <a:rPr lang="en-US" dirty="0">
                <a:latin typeface="Arial" pitchFamily="34" charset="0"/>
                <a:cs typeface="Arial" pitchFamily="34" charset="0"/>
              </a:rPr>
              <a:t> Ethnography is a qualitative research method where researchers observe and/or interact with a study’s participants in their real-life environment.</a:t>
            </a:r>
          </a:p>
          <a:p>
            <a:pPr algn="just"/>
            <a:r>
              <a:rPr lang="en-US" dirty="0">
                <a:latin typeface="Arial" pitchFamily="34" charset="0"/>
                <a:cs typeface="Arial" pitchFamily="34" charset="0"/>
              </a:rPr>
              <a:t>It was initially popular in the field of anthropology, but is now used across a wide range of social sciences. </a:t>
            </a:r>
          </a:p>
          <a:p>
            <a:pPr algn="just"/>
            <a:r>
              <a:rPr lang="en-US" dirty="0">
                <a:latin typeface="Arial" pitchFamily="34" charset="0"/>
                <a:cs typeface="Arial" pitchFamily="34" charset="0"/>
              </a:rPr>
              <a:t>A good researcher is required when observing and/or interacting with target audiences in their real-life environment.</a:t>
            </a:r>
          </a:p>
          <a:p>
            <a:pPr algn="just"/>
            <a:r>
              <a:rPr lang="en-US" dirty="0">
                <a:latin typeface="Arial" pitchFamily="34" charset="0"/>
                <a:cs typeface="Arial" pitchFamily="34" charset="0"/>
              </a:rPr>
              <a:t>Ethnographic studies are usually conducted through interviews, participant observation and surveys.</a:t>
            </a:r>
            <a:endParaRPr lang="en-IN" dirty="0">
              <a:latin typeface="Arial" pitchFamily="34" charset="0"/>
              <a:cs typeface="Arial" pitchFamily="34" charset="0"/>
            </a:endParaRPr>
          </a:p>
        </p:txBody>
      </p:sp>
    </p:spTree>
    <p:extLst>
      <p:ext uri="{BB962C8B-B14F-4D97-AF65-F5344CB8AC3E}">
        <p14:creationId xmlns:p14="http://schemas.microsoft.com/office/powerpoint/2010/main" val="23116374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E5D55B-BB2F-4CE0-A83D-19615E5A2FFA}"/>
              </a:ext>
            </a:extLst>
          </p:cNvPr>
          <p:cNvSpPr>
            <a:spLocks noGrp="1"/>
          </p:cNvSpPr>
          <p:nvPr>
            <p:ph type="title"/>
          </p:nvPr>
        </p:nvSpPr>
        <p:spPr>
          <a:xfrm>
            <a:off x="0" y="-156756"/>
            <a:ext cx="12192000" cy="930167"/>
          </a:xfrm>
        </p:spPr>
        <p:txBody>
          <a:bodyPr>
            <a:noAutofit/>
          </a:bodyPr>
          <a:lstStyle/>
          <a:p>
            <a:pPr lvl="0" algn="ctr">
              <a:spcBef>
                <a:spcPts val="1000"/>
              </a:spcBef>
            </a:pPr>
            <a:br>
              <a:rPr lang="en-IN" sz="3200" b="1" dirty="0">
                <a:solidFill>
                  <a:srgbClr val="00B050"/>
                </a:solidFill>
                <a:latin typeface="Algerian" pitchFamily="82" charset="0"/>
                <a:ea typeface="+mn-ea"/>
                <a:cs typeface="+mn-cs"/>
              </a:rPr>
            </a:br>
            <a:r>
              <a:rPr lang="en-IN" sz="3200" b="1" dirty="0">
                <a:solidFill>
                  <a:srgbClr val="00B050"/>
                </a:solidFill>
                <a:latin typeface="Algerian" pitchFamily="82" charset="0"/>
                <a:ea typeface="+mn-ea"/>
                <a:cs typeface="+mn-cs"/>
              </a:rPr>
              <a:t>ETHNOGRAPHY-MEANING</a:t>
            </a:r>
            <a:endParaRPr lang="en-IN" sz="3200" b="1" dirty="0">
              <a:solidFill>
                <a:srgbClr val="00B050"/>
              </a:solidFill>
              <a:latin typeface="Algerian" pitchFamily="82" charset="0"/>
            </a:endParaRPr>
          </a:p>
        </p:txBody>
      </p:sp>
      <p:sp>
        <p:nvSpPr>
          <p:cNvPr id="3" name="Content Placeholder 2">
            <a:extLst>
              <a:ext uri="{FF2B5EF4-FFF2-40B4-BE49-F238E27FC236}">
                <a16:creationId xmlns:a16="http://schemas.microsoft.com/office/drawing/2014/main" id="{93B473BE-725A-4A88-8D15-11E5D1029D8E}"/>
              </a:ext>
            </a:extLst>
          </p:cNvPr>
          <p:cNvSpPr>
            <a:spLocks noGrp="1"/>
          </p:cNvSpPr>
          <p:nvPr>
            <p:ph idx="1"/>
          </p:nvPr>
        </p:nvSpPr>
        <p:spPr>
          <a:xfrm>
            <a:off x="0" y="747285"/>
            <a:ext cx="12192000" cy="5785943"/>
          </a:xfrm>
          <a:solidFill>
            <a:schemeClr val="accent6">
              <a:lumMod val="40000"/>
              <a:lumOff val="60000"/>
            </a:schemeClr>
          </a:solidFill>
        </p:spPr>
        <p:txBody>
          <a:bodyPr>
            <a:noAutofit/>
          </a:bodyPr>
          <a:lstStyle/>
          <a:p>
            <a:pPr lvl="0" algn="just">
              <a:buFont typeface="Wingdings" panose="05000000000000000000" pitchFamily="2" charset="2"/>
              <a:buChar char="v"/>
            </a:pPr>
            <a:r>
              <a:rPr lang="en-US" sz="2400" dirty="0">
                <a:solidFill>
                  <a:prstClr val="black"/>
                </a:solidFill>
                <a:latin typeface="Arial" pitchFamily="34" charset="0"/>
                <a:cs typeface="Arial" pitchFamily="34" charset="0"/>
              </a:rPr>
              <a:t>Ethnography research is an approach that focuses on a setting, a group of people and uses the concept of culture as a lens through which to interpret results</a:t>
            </a:r>
          </a:p>
          <a:p>
            <a:pPr marL="0" lvl="0" indent="0" algn="just">
              <a:buNone/>
            </a:pPr>
            <a:r>
              <a:rPr lang="en-US" sz="2400" dirty="0">
                <a:solidFill>
                  <a:prstClr val="black"/>
                </a:solidFill>
                <a:latin typeface="Arial" pitchFamily="34" charset="0"/>
                <a:cs typeface="Arial" pitchFamily="34" charset="0"/>
              </a:rPr>
              <a:t>                                                                                        (LeCompte &amp;  J. Schensul, 2010).</a:t>
            </a:r>
          </a:p>
          <a:p>
            <a:pPr lvl="0" algn="just">
              <a:buFont typeface="Wingdings" panose="05000000000000000000" pitchFamily="2" charset="2"/>
              <a:buChar char="v"/>
            </a:pPr>
            <a:r>
              <a:rPr lang="en-US" sz="2400" dirty="0">
                <a:solidFill>
                  <a:srgbClr val="000000"/>
                </a:solidFill>
                <a:latin typeface="Arial" pitchFamily="34" charset="0"/>
                <a:cs typeface="Arial" pitchFamily="34" charset="0"/>
              </a:rPr>
              <a:t>Ethnographers study human cultures and societies by living among the people they study, by immersing themselves within the subject group </a:t>
            </a:r>
          </a:p>
          <a:p>
            <a:pPr marL="0" lvl="0" indent="0" algn="just">
              <a:buNone/>
            </a:pPr>
            <a:endParaRPr lang="en-US" sz="2400" dirty="0">
              <a:solidFill>
                <a:srgbClr val="000000"/>
              </a:solidFill>
              <a:latin typeface="Arial" pitchFamily="34" charset="0"/>
              <a:cs typeface="Arial" pitchFamily="34" charset="0"/>
            </a:endParaRPr>
          </a:p>
          <a:p>
            <a:pPr lvl="0" algn="just">
              <a:buFont typeface="Wingdings" panose="05000000000000000000" pitchFamily="2" charset="2"/>
              <a:buChar char="v"/>
            </a:pPr>
            <a:r>
              <a:rPr lang="en-US" sz="2400" dirty="0">
                <a:solidFill>
                  <a:srgbClr val="000000"/>
                </a:solidFill>
                <a:latin typeface="Arial" pitchFamily="34" charset="0"/>
                <a:cs typeface="Arial" pitchFamily="34" charset="0"/>
              </a:rPr>
              <a:t> The ethnographer participates as much as possible while observing, taking detailed notes, developing an ongoing analysis from the notes and compiling a report about the findings. </a:t>
            </a:r>
          </a:p>
          <a:p>
            <a:pPr lvl="0" algn="just">
              <a:buFont typeface="Wingdings" panose="05000000000000000000" pitchFamily="2" charset="2"/>
              <a:buChar char="v"/>
            </a:pPr>
            <a:endParaRPr lang="en-US" sz="2400" dirty="0">
              <a:solidFill>
                <a:srgbClr val="222222"/>
              </a:solidFill>
              <a:latin typeface="Arial" pitchFamily="34" charset="0"/>
              <a:cs typeface="Arial" pitchFamily="34" charset="0"/>
            </a:endParaRPr>
          </a:p>
          <a:p>
            <a:pPr lvl="0" algn="just">
              <a:buFont typeface="Wingdings" panose="05000000000000000000" pitchFamily="2" charset="2"/>
              <a:buChar char="v"/>
            </a:pPr>
            <a:r>
              <a:rPr lang="en-US" sz="2400" dirty="0">
                <a:solidFill>
                  <a:prstClr val="black"/>
                </a:solidFill>
                <a:latin typeface="Arial" pitchFamily="34" charset="0"/>
                <a:cs typeface="Arial" pitchFamily="34" charset="0"/>
              </a:rPr>
              <a:t>The relationships between researcher and researched are considered to be an essential element of an ethnographic study.</a:t>
            </a:r>
          </a:p>
          <a:p>
            <a:pPr lvl="0" algn="just">
              <a:buFont typeface="Wingdings" panose="05000000000000000000" pitchFamily="2" charset="2"/>
              <a:buChar char="v"/>
            </a:pPr>
            <a:r>
              <a:rPr lang="en-US" sz="2400" dirty="0">
                <a:solidFill>
                  <a:prstClr val="black"/>
                </a:solidFill>
                <a:latin typeface="Arial" pitchFamily="34" charset="0"/>
                <a:cs typeface="Arial" pitchFamily="34" charset="0"/>
              </a:rPr>
              <a:t> There is active sharing of knowledge between research participants of a culture and ethnographers participating within it</a:t>
            </a:r>
          </a:p>
          <a:p>
            <a:pPr lvl="0" algn="just">
              <a:buFont typeface="Wingdings" panose="05000000000000000000" pitchFamily="2" charset="2"/>
              <a:buChar char="v"/>
            </a:pPr>
            <a:endParaRPr lang="en-IN" sz="2400" dirty="0">
              <a:latin typeface="Arial" pitchFamily="34" charset="0"/>
              <a:cs typeface="Arial" pitchFamily="34" charset="0"/>
            </a:endParaRPr>
          </a:p>
        </p:txBody>
      </p:sp>
    </p:spTree>
    <p:extLst>
      <p:ext uri="{BB962C8B-B14F-4D97-AF65-F5344CB8AC3E}">
        <p14:creationId xmlns:p14="http://schemas.microsoft.com/office/powerpoint/2010/main" val="7864844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52B3EC-E579-449E-929D-0D170CC60C67}"/>
              </a:ext>
            </a:extLst>
          </p:cNvPr>
          <p:cNvSpPr>
            <a:spLocks noGrp="1"/>
          </p:cNvSpPr>
          <p:nvPr>
            <p:ph type="title"/>
          </p:nvPr>
        </p:nvSpPr>
        <p:spPr>
          <a:xfrm>
            <a:off x="0" y="0"/>
            <a:ext cx="12192000" cy="851337"/>
          </a:xfrm>
        </p:spPr>
        <p:txBody>
          <a:bodyPr>
            <a:noAutofit/>
          </a:bodyPr>
          <a:lstStyle/>
          <a:p>
            <a:pPr algn="ctr"/>
            <a:r>
              <a:rPr lang="en-US" sz="3200" b="1" dirty="0">
                <a:solidFill>
                  <a:srgbClr val="00B050"/>
                </a:solidFill>
                <a:latin typeface="Algerian" panose="04020705040A02060702" pitchFamily="82" charset="0"/>
              </a:rPr>
              <a:t>When do we use ethnography?</a:t>
            </a:r>
            <a:endParaRPr lang="en-IN" sz="3200" b="1" dirty="0">
              <a:solidFill>
                <a:srgbClr val="00B050"/>
              </a:solidFill>
              <a:latin typeface="Algerian" panose="04020705040A02060702" pitchFamily="82" charset="0"/>
            </a:endParaRPr>
          </a:p>
        </p:txBody>
      </p:sp>
      <p:sp>
        <p:nvSpPr>
          <p:cNvPr id="3" name="Content Placeholder 2">
            <a:extLst>
              <a:ext uri="{FF2B5EF4-FFF2-40B4-BE49-F238E27FC236}">
                <a16:creationId xmlns:a16="http://schemas.microsoft.com/office/drawing/2014/main" id="{771A518D-A8C7-4095-B9A8-AE763E94068E}"/>
              </a:ext>
            </a:extLst>
          </p:cNvPr>
          <p:cNvSpPr>
            <a:spLocks noGrp="1"/>
          </p:cNvSpPr>
          <p:nvPr>
            <p:ph idx="1"/>
          </p:nvPr>
        </p:nvSpPr>
        <p:spPr>
          <a:xfrm>
            <a:off x="-1" y="693682"/>
            <a:ext cx="12191999" cy="6164317"/>
          </a:xfrm>
          <a:solidFill>
            <a:schemeClr val="accent6">
              <a:lumMod val="40000"/>
              <a:lumOff val="60000"/>
            </a:schemeClr>
          </a:solidFill>
        </p:spPr>
        <p:txBody>
          <a:bodyPr>
            <a:normAutofit/>
          </a:bodyPr>
          <a:lstStyle/>
          <a:p>
            <a:pPr algn="just"/>
            <a:r>
              <a:rPr lang="en-US" dirty="0">
                <a:latin typeface="Arial" pitchFamily="34" charset="0"/>
                <a:cs typeface="Arial" pitchFamily="34" charset="0"/>
              </a:rPr>
              <a:t>While searching for the meanings of cultural norms and views</a:t>
            </a:r>
          </a:p>
          <a:p>
            <a:pPr algn="just"/>
            <a:r>
              <a:rPr lang="en-US" dirty="0">
                <a:latin typeface="Arial" pitchFamily="34" charset="0"/>
                <a:cs typeface="Arial" pitchFamily="34" charset="0"/>
              </a:rPr>
              <a:t>In trying to understand the reasons for the use of certain behavior or practices</a:t>
            </a:r>
          </a:p>
          <a:p>
            <a:pPr algn="just"/>
            <a:r>
              <a:rPr lang="en-US" dirty="0">
                <a:latin typeface="Arial" pitchFamily="34" charset="0"/>
                <a:cs typeface="Arial" pitchFamily="34" charset="0"/>
              </a:rPr>
              <a:t>For examining social trends and instances like divorce, illness, migration, cultural belief, media usage </a:t>
            </a:r>
            <a:r>
              <a:rPr lang="en-US" dirty="0" err="1">
                <a:latin typeface="Arial" pitchFamily="34" charset="0"/>
                <a:cs typeface="Arial" pitchFamily="34" charset="0"/>
              </a:rPr>
              <a:t>etc</a:t>
            </a:r>
            <a:endParaRPr lang="en-US" dirty="0">
              <a:latin typeface="Arial" pitchFamily="34" charset="0"/>
              <a:cs typeface="Arial" pitchFamily="34" charset="0"/>
            </a:endParaRPr>
          </a:p>
          <a:p>
            <a:pPr algn="just"/>
            <a:r>
              <a:rPr lang="en-US" dirty="0">
                <a:latin typeface="Arial" pitchFamily="34" charset="0"/>
                <a:cs typeface="Arial" pitchFamily="34" charset="0"/>
              </a:rPr>
              <a:t> For examining social interactions and encounters</a:t>
            </a:r>
          </a:p>
          <a:p>
            <a:pPr algn="just"/>
            <a:r>
              <a:rPr lang="en-US" dirty="0">
                <a:latin typeface="Arial" pitchFamily="34" charset="0"/>
                <a:cs typeface="Arial" pitchFamily="34" charset="0"/>
              </a:rPr>
              <a:t>To understand the roles of families and organizations and their </a:t>
            </a:r>
            <a:r>
              <a:rPr lang="en-US" dirty="0" err="1">
                <a:latin typeface="Arial" pitchFamily="34" charset="0"/>
                <a:cs typeface="Arial" pitchFamily="34" charset="0"/>
              </a:rPr>
              <a:t>behaviour</a:t>
            </a:r>
            <a:endParaRPr lang="en-US" dirty="0">
              <a:latin typeface="Arial" pitchFamily="34" charset="0"/>
              <a:cs typeface="Arial" pitchFamily="34" charset="0"/>
            </a:endParaRPr>
          </a:p>
          <a:p>
            <a:pPr algn="just"/>
            <a:r>
              <a:rPr lang="en-US" dirty="0">
                <a:latin typeface="Arial" pitchFamily="34" charset="0"/>
                <a:cs typeface="Arial" pitchFamily="34" charset="0"/>
              </a:rPr>
              <a:t>To identify new patterns and gain new insights into social phenomenon</a:t>
            </a:r>
          </a:p>
          <a:p>
            <a:pPr algn="just"/>
            <a:r>
              <a:rPr lang="en-US" dirty="0">
                <a:latin typeface="Arial" pitchFamily="34" charset="0"/>
                <a:cs typeface="Arial" pitchFamily="34" charset="0"/>
              </a:rPr>
              <a:t>To understand the hygiene and sanitation practices of communities</a:t>
            </a:r>
          </a:p>
          <a:p>
            <a:pPr algn="just"/>
            <a:r>
              <a:rPr lang="en-US" dirty="0">
                <a:latin typeface="Arial" pitchFamily="34" charset="0"/>
                <a:cs typeface="Arial" pitchFamily="34" charset="0"/>
              </a:rPr>
              <a:t>To observe the types of punishment given to children at school</a:t>
            </a:r>
          </a:p>
          <a:p>
            <a:pPr algn="just"/>
            <a:r>
              <a:rPr lang="en-US" dirty="0">
                <a:latin typeface="Arial" pitchFamily="34" charset="0"/>
                <a:cs typeface="Arial" pitchFamily="34" charset="0"/>
              </a:rPr>
              <a:t>To study the </a:t>
            </a:r>
            <a:r>
              <a:rPr lang="en-US" dirty="0" err="1">
                <a:latin typeface="Arial" pitchFamily="34" charset="0"/>
                <a:cs typeface="Arial" pitchFamily="34" charset="0"/>
              </a:rPr>
              <a:t>behaviour</a:t>
            </a:r>
            <a:r>
              <a:rPr lang="en-US" dirty="0">
                <a:latin typeface="Arial" pitchFamily="34" charset="0"/>
                <a:cs typeface="Arial" pitchFamily="34" charset="0"/>
              </a:rPr>
              <a:t> of workers in an organization</a:t>
            </a:r>
            <a:endParaRPr lang="en-IN" dirty="0">
              <a:latin typeface="Arial" pitchFamily="34" charset="0"/>
              <a:cs typeface="Arial" pitchFamily="34" charset="0"/>
            </a:endParaRPr>
          </a:p>
        </p:txBody>
      </p:sp>
    </p:spTree>
    <p:extLst>
      <p:ext uri="{BB962C8B-B14F-4D97-AF65-F5344CB8AC3E}">
        <p14:creationId xmlns:p14="http://schemas.microsoft.com/office/powerpoint/2010/main" val="37416718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D5BD04-A665-45C9-B5AB-D96051878AB6}"/>
              </a:ext>
            </a:extLst>
          </p:cNvPr>
          <p:cNvSpPr>
            <a:spLocks noGrp="1"/>
          </p:cNvSpPr>
          <p:nvPr>
            <p:ph type="title"/>
          </p:nvPr>
        </p:nvSpPr>
        <p:spPr>
          <a:xfrm>
            <a:off x="0" y="-143692"/>
            <a:ext cx="12192000" cy="1324301"/>
          </a:xfrm>
        </p:spPr>
        <p:txBody>
          <a:bodyPr>
            <a:normAutofit/>
          </a:bodyPr>
          <a:lstStyle/>
          <a:p>
            <a:pPr algn="ctr"/>
            <a:r>
              <a:rPr lang="en-IN" sz="3200" b="1" dirty="0">
                <a:solidFill>
                  <a:srgbClr val="00B050"/>
                </a:solidFill>
                <a:latin typeface="Algerian" panose="04020705040A02060702" pitchFamily="82" charset="0"/>
              </a:rPr>
              <a:t>Key Features of ethnographic design</a:t>
            </a:r>
            <a:endParaRPr lang="en-IN" sz="3200" b="1" dirty="0">
              <a:solidFill>
                <a:srgbClr val="00B050"/>
              </a:solidFill>
            </a:endParaRPr>
          </a:p>
        </p:txBody>
      </p:sp>
      <p:sp>
        <p:nvSpPr>
          <p:cNvPr id="3" name="Content Placeholder 2">
            <a:extLst>
              <a:ext uri="{FF2B5EF4-FFF2-40B4-BE49-F238E27FC236}">
                <a16:creationId xmlns:a16="http://schemas.microsoft.com/office/drawing/2014/main" id="{4D713F47-0E54-41F5-99F7-A583FF7EAE3D}"/>
              </a:ext>
            </a:extLst>
          </p:cNvPr>
          <p:cNvSpPr>
            <a:spLocks noGrp="1"/>
          </p:cNvSpPr>
          <p:nvPr>
            <p:ph idx="1"/>
          </p:nvPr>
        </p:nvSpPr>
        <p:spPr>
          <a:xfrm>
            <a:off x="0" y="851338"/>
            <a:ext cx="12192000" cy="6006661"/>
          </a:xfrm>
          <a:solidFill>
            <a:schemeClr val="accent6">
              <a:lumMod val="40000"/>
              <a:lumOff val="60000"/>
            </a:schemeClr>
          </a:solidFill>
        </p:spPr>
        <p:txBody>
          <a:bodyPr/>
          <a:lstStyle/>
          <a:p>
            <a:pPr algn="just"/>
            <a:r>
              <a:rPr lang="en-US" dirty="0">
                <a:latin typeface="Arial" panose="020B0604020202020204" pitchFamily="34" charset="0"/>
              </a:rPr>
              <a:t>Usually focus on very few cases, maybe just one, but in detail</a:t>
            </a:r>
          </a:p>
          <a:p>
            <a:pPr algn="just"/>
            <a:r>
              <a:rPr lang="en-US" dirty="0">
                <a:latin typeface="Arial" panose="020B0604020202020204" pitchFamily="34" charset="0"/>
              </a:rPr>
              <a:t>Often involve working with previously unstudied phenomenon</a:t>
            </a:r>
          </a:p>
          <a:p>
            <a:pPr algn="just"/>
            <a:r>
              <a:rPr lang="en-US" dirty="0">
                <a:latin typeface="Arial" panose="020B0604020202020204" pitchFamily="34" charset="0"/>
              </a:rPr>
              <a:t>Emphasize on exploring social phenomena rather than testing of preset hypotheses</a:t>
            </a:r>
          </a:p>
          <a:p>
            <a:pPr algn="just"/>
            <a:r>
              <a:rPr lang="en-US" dirty="0">
                <a:latin typeface="Arial" panose="020B0604020202020204" pitchFamily="34" charset="0"/>
              </a:rPr>
              <a:t>Focus on describing the culture of a group in very detailed and complex manner</a:t>
            </a:r>
          </a:p>
          <a:p>
            <a:pPr algn="just"/>
            <a:r>
              <a:rPr lang="en-US" dirty="0">
                <a:latin typeface="Arial" panose="020B0604020202020204" pitchFamily="34" charset="0"/>
              </a:rPr>
              <a:t>Involve engaging in extensive fieldwork where data collection is mainly by interviews, symbols, artifacts, observations, and many other sources of data</a:t>
            </a:r>
          </a:p>
          <a:p>
            <a:pPr algn="just"/>
            <a:r>
              <a:rPr lang="en-US" dirty="0">
                <a:latin typeface="Arial" panose="020B0604020202020204" pitchFamily="34" charset="0"/>
              </a:rPr>
              <a:t>Field-based and is conducted in the settings in which real people actually live, rather than in laboratories where the researcher controls the elements of the behaviors to be observed or measured.</a:t>
            </a:r>
            <a:endParaRPr lang="en-IN" dirty="0"/>
          </a:p>
        </p:txBody>
      </p:sp>
    </p:spTree>
    <p:extLst>
      <p:ext uri="{BB962C8B-B14F-4D97-AF65-F5344CB8AC3E}">
        <p14:creationId xmlns:p14="http://schemas.microsoft.com/office/powerpoint/2010/main" val="385004921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TM03457444[[fn=Basis]]</Template>
  <TotalTime>432</TotalTime>
  <Words>1936</Words>
  <Application>Microsoft Office PowerPoint</Application>
  <PresentationFormat>Widescreen</PresentationFormat>
  <Paragraphs>142</Paragraphs>
  <Slides>21</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21</vt:i4>
      </vt:variant>
    </vt:vector>
  </HeadingPairs>
  <TitlesOfParts>
    <vt:vector size="31" baseType="lpstr">
      <vt:lpstr>Adobe Caslon Pro Bold</vt:lpstr>
      <vt:lpstr>Adobe Garamond Pro Bold</vt:lpstr>
      <vt:lpstr>Algerian</vt:lpstr>
      <vt:lpstr>Arial</vt:lpstr>
      <vt:lpstr>Calibri</vt:lpstr>
      <vt:lpstr>Calibri Light</vt:lpstr>
      <vt:lpstr>Open Sans</vt:lpstr>
      <vt:lpstr>Times New Roman</vt:lpstr>
      <vt:lpstr>Wingdings</vt:lpstr>
      <vt:lpstr>Office Theme</vt:lpstr>
      <vt:lpstr> Welcome</vt:lpstr>
      <vt:lpstr>ETHNOGRAPHIC RESEARCH DESIGN</vt:lpstr>
      <vt:lpstr>                                 CONTENTS</vt:lpstr>
      <vt:lpstr>learning OBJECTIVES</vt:lpstr>
      <vt:lpstr>PowerPoint Presentation</vt:lpstr>
      <vt:lpstr>What is Ethnography?</vt:lpstr>
      <vt:lpstr> ETHNOGRAPHY-MEANING</vt:lpstr>
      <vt:lpstr>When do we use ethnography?</vt:lpstr>
      <vt:lpstr>Key Features of ethnographic design</vt:lpstr>
      <vt:lpstr>Key Features of ethnographic design</vt:lpstr>
      <vt:lpstr>STEPS OF ETHNOGRAPHIC METHOD</vt:lpstr>
      <vt:lpstr>STEPS OF ETHNOGRAPHIC METHOD</vt:lpstr>
      <vt:lpstr>TYPES OF ETHNOGRAPHIC RESEARCH</vt:lpstr>
      <vt:lpstr>Skills required for Ethnographic Studies</vt:lpstr>
      <vt:lpstr>Ethnographic design--Do’s</vt:lpstr>
      <vt:lpstr>Ethnographic design--Don’ts</vt:lpstr>
      <vt:lpstr>Strengths of ethnographic design</vt:lpstr>
      <vt:lpstr>Weakness  of ethnographic design</vt:lpstr>
      <vt:lpstr>Summary</vt:lpstr>
      <vt:lpstr>Suggested readings</vt:lpstr>
      <vt:lpstr>                   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LENOVO</cp:lastModifiedBy>
  <cp:revision>33</cp:revision>
  <dcterms:created xsi:type="dcterms:W3CDTF">2020-06-17T13:54:31Z</dcterms:created>
  <dcterms:modified xsi:type="dcterms:W3CDTF">2020-06-22T17:23:33Z</dcterms:modified>
</cp:coreProperties>
</file>